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263" r:id="rId4"/>
    <p:sldId id="264" r:id="rId5"/>
    <p:sldId id="265" r:id="rId6"/>
    <p:sldId id="266" r:id="rId7"/>
    <p:sldId id="267" r:id="rId8"/>
    <p:sldId id="268" r:id="rId9"/>
    <p:sldId id="269" r:id="rId10"/>
    <p:sldId id="272" r:id="rId11"/>
    <p:sldId id="273" r:id="rId12"/>
    <p:sldId id="274" r:id="rId13"/>
    <p:sldId id="275" r:id="rId14"/>
    <p:sldId id="277" r:id="rId15"/>
    <p:sldId id="284" r:id="rId16"/>
    <p:sldId id="285" r:id="rId17"/>
    <p:sldId id="290" r:id="rId18"/>
    <p:sldId id="287" r:id="rId19"/>
    <p:sldId id="288" r:id="rId20"/>
    <p:sldId id="289" r:id="rId21"/>
    <p:sldId id="276" r:id="rId22"/>
    <p:sldId id="279" r:id="rId23"/>
    <p:sldId id="280" r:id="rId24"/>
    <p:sldId id="281" r:id="rId25"/>
    <p:sldId id="282" r:id="rId26"/>
    <p:sldId id="283" r:id="rId27"/>
    <p:sldId id="291" r:id="rId28"/>
    <p:sldId id="292" r:id="rId29"/>
    <p:sldId id="261" r:id="rId30"/>
  </p:sldIdLst>
  <p:sldSz cx="9144000" cy="6858000" type="screen4x3"/>
  <p:notesSz cx="6397625" cy="86836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771775" cy="4349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624263" y="0"/>
            <a:ext cx="2771775" cy="434975"/>
          </a:xfrm>
          <a:prstGeom prst="rect">
            <a:avLst/>
          </a:prstGeom>
        </p:spPr>
        <p:txBody>
          <a:bodyPr vert="horz" lIns="91440" tIns="45720" rIns="91440" bIns="45720" rtlCol="0"/>
          <a:lstStyle>
            <a:lvl1pPr algn="r">
              <a:defRPr sz="1200"/>
            </a:lvl1pPr>
          </a:lstStyle>
          <a:p>
            <a:fld id="{D3023A31-2419-4978-A26C-3D90F1E7588D}" type="datetimeFigureOut">
              <a:rPr lang="it-IT" smtClean="0"/>
              <a:pPr/>
              <a:t>05/06/2026</a:t>
            </a:fld>
            <a:endParaRPr lang="it-IT"/>
          </a:p>
        </p:txBody>
      </p:sp>
      <p:sp>
        <p:nvSpPr>
          <p:cNvPr id="4" name="Segnaposto immagine diapositiva 3"/>
          <p:cNvSpPr>
            <a:spLocks noGrp="1" noRot="1" noChangeAspect="1"/>
          </p:cNvSpPr>
          <p:nvPr>
            <p:ph type="sldImg" idx="2"/>
          </p:nvPr>
        </p:nvSpPr>
        <p:spPr>
          <a:xfrm>
            <a:off x="1027113" y="650875"/>
            <a:ext cx="4343400" cy="32575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39763" y="4124325"/>
            <a:ext cx="5118100" cy="39084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248650"/>
            <a:ext cx="2771775" cy="4333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624263" y="8248650"/>
            <a:ext cx="2771775" cy="433388"/>
          </a:xfrm>
          <a:prstGeom prst="rect">
            <a:avLst/>
          </a:prstGeom>
        </p:spPr>
        <p:txBody>
          <a:bodyPr vert="horz" lIns="91440" tIns="45720" rIns="91440" bIns="45720" rtlCol="0" anchor="b"/>
          <a:lstStyle>
            <a:lvl1pPr algn="r">
              <a:defRPr sz="1200"/>
            </a:lvl1pPr>
          </a:lstStyle>
          <a:p>
            <a:fld id="{1E46F925-0ACF-4445-BA12-2BD7DE2111A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E46F925-0ACF-4445-BA12-2BD7DE2111AA}" type="slidenum">
              <a:rPr lang="it-IT" smtClean="0"/>
              <a:pPr/>
              <a:t>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E46F925-0ACF-4445-BA12-2BD7DE2111AA}" type="slidenum">
              <a:rPr lang="it-IT" smtClean="0"/>
              <a:pPr/>
              <a:t>16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E46F925-0ACF-4445-BA12-2BD7DE2111AA}" type="slidenum">
              <a:rPr lang="it-IT" smtClean="0"/>
              <a:pPr/>
              <a:t>21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E46F925-0ACF-4445-BA12-2BD7DE2111AA}"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053EE1-CBE5-4F8C-BBB3-82A9D38EA2AD}" type="datetimeFigureOut">
              <a:rPr lang="it-IT" smtClean="0"/>
              <a:pPr/>
              <a:t>05/06/2026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82D29-921B-4F4C-B047-613AFB3140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3EE1-CBE5-4F8C-BBB3-82A9D38EA2AD}" type="datetimeFigureOut">
              <a:rPr lang="it-IT" smtClean="0"/>
              <a:pPr/>
              <a:t>05/06/2026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82D29-921B-4F4C-B047-613AFB3140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biblus.acca.it/download/dm-08-11-2019-regola-tecnica-di-prevenzione-incendi-degli-impianti-per-la-produzione-di-calore-a-ga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425988"/>
            <a:ext cx="8712968" cy="6432012"/>
          </a:xfrm>
          <a:prstGeom prst="rect">
            <a:avLst/>
          </a:prstGeom>
          <a:noFill/>
          <a:ln w="9525">
            <a:noFill/>
            <a:miter lim="800000"/>
            <a:headEnd/>
            <a:tailEnd/>
          </a:ln>
        </p:spPr>
      </p:pic>
      <p:sp>
        <p:nvSpPr>
          <p:cNvPr id="5" name="Rettangolo 4"/>
          <p:cNvSpPr/>
          <p:nvPr/>
        </p:nvSpPr>
        <p:spPr>
          <a:xfrm>
            <a:off x="5076056" y="260648"/>
            <a:ext cx="345638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5220072" y="0"/>
            <a:ext cx="3672408" cy="1107996"/>
          </a:xfrm>
          <a:prstGeom prst="rect">
            <a:avLst/>
          </a:prstGeom>
          <a:noFill/>
        </p:spPr>
        <p:txBody>
          <a:bodyPr wrap="square" rtlCol="0">
            <a:spAutoFit/>
          </a:bodyPr>
          <a:lstStyle/>
          <a:p>
            <a:r>
              <a:rPr lang="it-IT" sz="6600" smtClean="0">
                <a:solidFill>
                  <a:srgbClr val="0070C0"/>
                </a:solidFill>
                <a:latin typeface="CommercialScript BT" pitchFamily="66" charset="0"/>
              </a:rPr>
              <a:t>16.-</a:t>
            </a:r>
            <a:r>
              <a:rPr lang="it-IT" sz="6600" dirty="0" smtClean="0">
                <a:solidFill>
                  <a:srgbClr val="0070C0"/>
                </a:solidFill>
                <a:latin typeface="CommercialScript BT" pitchFamily="66" charset="0"/>
              </a:rPr>
              <a:t>Pillole</a:t>
            </a:r>
            <a:endParaRPr lang="it-IT" sz="6600" dirty="0">
              <a:solidFill>
                <a:srgbClr val="0070C0"/>
              </a:solidFill>
              <a:latin typeface="CommercialScript BT"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12  Faq.2467</a:t>
            </a:r>
            <a:endParaRPr lang="it-IT"/>
          </a:p>
        </p:txBody>
      </p:sp>
      <p:sp>
        <p:nvSpPr>
          <p:cNvPr id="1026" name="Text Box 2"/>
          <p:cNvSpPr txBox="1">
            <a:spLocks noChangeArrowheads="1"/>
          </p:cNvSpPr>
          <p:nvPr/>
        </p:nvSpPr>
        <p:spPr bwMode="auto">
          <a:xfrm>
            <a:off x="812726" y="581446"/>
            <a:ext cx="7744743" cy="1141841"/>
          </a:xfrm>
          <a:prstGeom prst="rect">
            <a:avLst/>
          </a:prstGeom>
          <a:solidFill>
            <a:srgbClr val="FFFFFF"/>
          </a:solidFill>
          <a:ln w="3175" cap="rnd">
            <a:solidFill>
              <a:srgbClr val="FFFFFF"/>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Si consiglia la realizzazione del  barilotto in acciaio inox o in ottone in quanto, data la bassa velocità di passaggio del fluido idrotermico, lo stesso componente esercita anche la funzione di defangatore intaccabile nel tempo dalle soluzioni acide che si formano nell’impianto  se lo stesso si  dovesse realizzare di acciaio al Calbonio.</a:t>
            </a:r>
          </a:p>
        </p:txBody>
      </p:sp>
      <p:sp>
        <p:nvSpPr>
          <p:cNvPr id="1028" name="AutoShape 4"/>
          <p:cNvSpPr>
            <a:spLocks noChangeArrowheads="1"/>
          </p:cNvSpPr>
          <p:nvPr/>
        </p:nvSpPr>
        <p:spPr bwMode="auto">
          <a:xfrm>
            <a:off x="755576" y="476672"/>
            <a:ext cx="7992888" cy="1728192"/>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5220072" y="0"/>
            <a:ext cx="1619474" cy="6326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611560" y="2924944"/>
            <a:ext cx="1590675" cy="36957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67544" y="2348880"/>
            <a:ext cx="1343025" cy="6572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5382" t="31354" r="66405" b="16388"/>
          <a:stretch>
            <a:fillRect/>
          </a:stretch>
        </p:blipFill>
        <p:spPr bwMode="auto">
          <a:xfrm>
            <a:off x="3203847" y="2492896"/>
            <a:ext cx="5174975" cy="3168352"/>
          </a:xfrm>
          <a:prstGeom prst="rect">
            <a:avLst/>
          </a:prstGeom>
          <a:noFill/>
          <a:ln w="9525">
            <a:noFill/>
            <a:miter lim="800000"/>
            <a:headEnd/>
            <a:tailEnd/>
          </a:ln>
          <a:effectLst/>
        </p:spPr>
      </p:pic>
      <p:sp>
        <p:nvSpPr>
          <p:cNvPr id="11" name="CasellaDiTesto 10"/>
          <p:cNvSpPr txBox="1"/>
          <p:nvPr/>
        </p:nvSpPr>
        <p:spPr>
          <a:xfrm>
            <a:off x="2051720" y="5733256"/>
            <a:ext cx="2016224" cy="923330"/>
          </a:xfrm>
          <a:prstGeom prst="rect">
            <a:avLst/>
          </a:prstGeom>
          <a:noFill/>
        </p:spPr>
        <p:txBody>
          <a:bodyPr wrap="square" rtlCol="0">
            <a:spAutoFit/>
          </a:bodyPr>
          <a:lstStyle/>
          <a:p>
            <a:r>
              <a:rPr lang="it-IT" smtClean="0"/>
              <a:t>Separatore idraulico  Acciaio Inox</a:t>
            </a:r>
            <a:endParaRPr lang="it-IT"/>
          </a:p>
        </p:txBody>
      </p:sp>
      <p:sp>
        <p:nvSpPr>
          <p:cNvPr id="12" name="CasellaDiTesto 11"/>
          <p:cNvSpPr txBox="1"/>
          <p:nvPr/>
        </p:nvSpPr>
        <p:spPr>
          <a:xfrm>
            <a:off x="5652120" y="5661248"/>
            <a:ext cx="2952328" cy="369332"/>
          </a:xfrm>
          <a:prstGeom prst="rect">
            <a:avLst/>
          </a:prstGeom>
          <a:noFill/>
        </p:spPr>
        <p:txBody>
          <a:bodyPr wrap="square" rtlCol="0">
            <a:spAutoFit/>
          </a:bodyPr>
          <a:lstStyle/>
          <a:p>
            <a:r>
              <a:rPr lang="it-IT" smtClean="0"/>
              <a:t>Separatore idraulico Ottone</a:t>
            </a:r>
            <a:endParaRPr lang="it-IT"/>
          </a:p>
        </p:txBody>
      </p:sp>
      <p:cxnSp>
        <p:nvCxnSpPr>
          <p:cNvPr id="14" name="Connettore 2 13"/>
          <p:cNvCxnSpPr/>
          <p:nvPr/>
        </p:nvCxnSpPr>
        <p:spPr>
          <a:xfrm flipV="1">
            <a:off x="7596336" y="4725144"/>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Immagine 14"/>
          <p:cNvPicPr/>
          <p:nvPr/>
        </p:nvPicPr>
        <p:blipFill>
          <a:blip r:embed="rId5" cstate="print"/>
          <a:srcRect/>
          <a:stretch>
            <a:fillRect/>
          </a:stretch>
        </p:blipFill>
        <p:spPr bwMode="auto">
          <a:xfrm>
            <a:off x="7668344" y="5085184"/>
            <a:ext cx="1279976" cy="2624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13  Faq.2468</a:t>
            </a:r>
            <a:endParaRPr lang="it-IT"/>
          </a:p>
        </p:txBody>
      </p:sp>
      <p:grpSp>
        <p:nvGrpSpPr>
          <p:cNvPr id="1026" name="Group 2"/>
          <p:cNvGrpSpPr>
            <a:grpSpLocks/>
          </p:cNvGrpSpPr>
          <p:nvPr/>
        </p:nvGrpSpPr>
        <p:grpSpPr bwMode="auto">
          <a:xfrm>
            <a:off x="179512" y="260650"/>
            <a:ext cx="8640960" cy="3023811"/>
            <a:chOff x="1778" y="10894"/>
            <a:chExt cx="8490" cy="2543"/>
          </a:xfrm>
        </p:grpSpPr>
        <p:sp>
          <p:nvSpPr>
            <p:cNvPr id="1027" name="Text Box 3"/>
            <p:cNvSpPr txBox="1">
              <a:spLocks noChangeArrowheads="1"/>
            </p:cNvSpPr>
            <p:nvPr/>
          </p:nvSpPr>
          <p:spPr bwMode="auto">
            <a:xfrm>
              <a:off x="1916" y="11432"/>
              <a:ext cx="8114" cy="20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Nelle seconde case dove la permanenza può essere alquanto saltuaria, i pannelli solari termici presentano sempre forti problematiche in particolare  per la  dissoluzione del glicole che tende a formare un precipitato incrostante. Al riguardo sopravviene anche la perforazione delle tubazioni di Rame. Nelle tubazioni sottovuoto avviene la medesima condizione. La regola è di utilizzare il solare termico in un residenziale particolarmente attivo in presenza con una manutenzione programmata. Il solare termico in questa condizione offrirà tutti i suoi pregi.</a:t>
              </a:r>
            </a:p>
          </p:txBody>
        </p:sp>
        <p:sp>
          <p:nvSpPr>
            <p:cNvPr id="1028" name="AutoShape 4"/>
            <p:cNvSpPr>
              <a:spLocks noChangeArrowheads="1"/>
            </p:cNvSpPr>
            <p:nvPr/>
          </p:nvSpPr>
          <p:spPr bwMode="auto">
            <a:xfrm>
              <a:off x="1778" y="11295"/>
              <a:ext cx="8490" cy="2082"/>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638" y="10894"/>
              <a:ext cx="1941" cy="4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2" cstate="print"/>
          <a:srcRect l="22455" t="1742" r="34362" b="12904"/>
          <a:stretch>
            <a:fillRect/>
          </a:stretch>
        </p:blipFill>
        <p:spPr bwMode="auto">
          <a:xfrm>
            <a:off x="1763688" y="3279222"/>
            <a:ext cx="4968552" cy="3246121"/>
          </a:xfrm>
          <a:prstGeom prst="rect">
            <a:avLst/>
          </a:prstGeom>
          <a:noFill/>
          <a:ln w="9525">
            <a:noFill/>
            <a:miter lim="800000"/>
            <a:headEnd/>
            <a:tailEnd/>
          </a:ln>
          <a:effectLst/>
        </p:spPr>
      </p:pic>
      <p:sp>
        <p:nvSpPr>
          <p:cNvPr id="8" name="CasellaDiTesto 7"/>
          <p:cNvSpPr txBox="1"/>
          <p:nvPr/>
        </p:nvSpPr>
        <p:spPr>
          <a:xfrm>
            <a:off x="6372200" y="4509120"/>
            <a:ext cx="1656184" cy="369332"/>
          </a:xfrm>
          <a:prstGeom prst="rect">
            <a:avLst/>
          </a:prstGeom>
          <a:noFill/>
        </p:spPr>
        <p:txBody>
          <a:bodyPr wrap="square" rtlCol="0">
            <a:spAutoFit/>
          </a:bodyPr>
          <a:lstStyle/>
          <a:p>
            <a:r>
              <a:rPr lang="it-IT" smtClean="0"/>
              <a:t>Sanitario</a:t>
            </a:r>
            <a:endParaRPr lang="it-IT"/>
          </a:p>
        </p:txBody>
      </p:sp>
      <p:sp>
        <p:nvSpPr>
          <p:cNvPr id="9" name="CasellaDiTesto 8"/>
          <p:cNvSpPr txBox="1"/>
          <p:nvPr/>
        </p:nvSpPr>
        <p:spPr>
          <a:xfrm>
            <a:off x="6732240" y="5157192"/>
            <a:ext cx="1944216" cy="646331"/>
          </a:xfrm>
          <a:prstGeom prst="rect">
            <a:avLst/>
          </a:prstGeom>
          <a:noFill/>
        </p:spPr>
        <p:txBody>
          <a:bodyPr wrap="square" rtlCol="0">
            <a:spAutoFit/>
          </a:bodyPr>
          <a:lstStyle/>
          <a:p>
            <a:r>
              <a:rPr lang="it-IT" smtClean="0"/>
              <a:t>Riscaldamento</a:t>
            </a:r>
          </a:p>
          <a:p>
            <a:r>
              <a:rPr lang="it-IT" smtClean="0"/>
              <a:t>ambienti</a:t>
            </a: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600738" y="761731"/>
            <a:ext cx="8039090" cy="999695"/>
          </a:xfrm>
          <a:prstGeom prst="rect">
            <a:avLst/>
          </a:prstGeom>
          <a:solidFill>
            <a:srgbClr val="FFFFFF"/>
          </a:solidFill>
          <a:ln w="3175" cap="rnd">
            <a:solidFill>
              <a:srgbClr val="F2F2F2"/>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Nei sistemi bitubo nel residenziale  si consiglia sempre di mettere il separatore idraulico che consente di rendere indipendente il primario dal secondario facilitando il medesimo ad applicare uno o più circolatori per le zone ai piani. Se il separatore idraulico è stato progettato per una velocità interna di 0,1 m/s si pone anche nella funzione di defangatore. per casi particolari dove la ristrutturazione non comprende anche  le tubazioni di acciaio sottotraccia; con l’applicazione di un magnete sussiste la ritenzione delle micro macro corrosioni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395536" y="650654"/>
            <a:ext cx="8352928" cy="2490314"/>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30" name="Text Box 6"/>
          <p:cNvSpPr txBox="1">
            <a:spLocks noChangeArrowheads="1"/>
          </p:cNvSpPr>
          <p:nvPr/>
        </p:nvSpPr>
        <p:spPr bwMode="auto">
          <a:xfrm>
            <a:off x="6444208" y="332656"/>
            <a:ext cx="1545050" cy="3998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467544" y="3284984"/>
            <a:ext cx="7920880" cy="3127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323528" y="0"/>
            <a:ext cx="8568952" cy="2016224"/>
            <a:chOff x="1155" y="1830"/>
            <a:chExt cx="9405" cy="1710"/>
          </a:xfrm>
        </p:grpSpPr>
        <p:sp>
          <p:nvSpPr>
            <p:cNvPr id="1027" name="Text Box 3"/>
            <p:cNvSpPr txBox="1">
              <a:spLocks noChangeArrowheads="1"/>
            </p:cNvSpPr>
            <p:nvPr/>
          </p:nvSpPr>
          <p:spPr bwMode="auto">
            <a:xfrm>
              <a:off x="1155" y="2370"/>
              <a:ext cx="9405" cy="9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i="0" u="none" strike="noStrike" cap="none" normalizeH="0" baseline="0" smtClean="0">
                  <a:ln>
                    <a:noFill/>
                  </a:ln>
                  <a:solidFill>
                    <a:schemeClr val="tx1"/>
                  </a:solidFill>
                  <a:effectLst/>
                  <a:latin typeface="Arial" pitchFamily="34" charset="0"/>
                  <a:cs typeface="Arial" pitchFamily="34" charset="0"/>
                </a:rPr>
                <a:t>Il coefficiente di emissione  di un corpo scaldante, esponente caratteristico della formula che ne indica la resa termica del medesimo, per similitudine di prodotto: forma e dimensioni, si differenzia per le caratteristiche fisiche meccaniche del prodotto.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1155" y="2175"/>
              <a:ext cx="9405" cy="1365"/>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980" y="1830"/>
              <a:ext cx="18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i="0" u="none" strike="noStrike" cap="none" normalizeH="0" baseline="0" smtClean="0">
                <a:ln>
                  <a:noFill/>
                </a:ln>
                <a:solidFill>
                  <a:srgbClr val="0070C0"/>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2" cstate="print"/>
          <a:srcRect/>
          <a:stretch>
            <a:fillRect/>
          </a:stretch>
        </p:blipFill>
        <p:spPr bwMode="auto">
          <a:xfrm>
            <a:off x="251520" y="2132856"/>
            <a:ext cx="8716164" cy="43924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0"/>
            <a:ext cx="8496944" cy="2664296"/>
            <a:chOff x="1515" y="9075"/>
            <a:chExt cx="8955" cy="2730"/>
          </a:xfrm>
        </p:grpSpPr>
        <p:sp>
          <p:nvSpPr>
            <p:cNvPr id="1027" name="Text Box 3"/>
            <p:cNvSpPr txBox="1">
              <a:spLocks noChangeArrowheads="1"/>
            </p:cNvSpPr>
            <p:nvPr/>
          </p:nvSpPr>
          <p:spPr bwMode="auto">
            <a:xfrm>
              <a:off x="1725" y="9735"/>
              <a:ext cx="8550" cy="19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L'abbinamento in un solo corpo di pannelli solari termici e fotovoltaici avviene tramite i </a:t>
              </a:r>
              <a:r>
                <a:rPr kumimoji="0" lang="it-IT" b="1" i="0" u="none" strike="noStrike" cap="none" normalizeH="0" baseline="0" smtClean="0">
                  <a:ln>
                    <a:noFill/>
                  </a:ln>
                  <a:solidFill>
                    <a:schemeClr val="tx1"/>
                  </a:solidFill>
                  <a:effectLst/>
                  <a:latin typeface="Arial" pitchFamily="34" charset="0"/>
                  <a:cs typeface="Arial" pitchFamily="34" charset="0"/>
                </a:rPr>
                <a:t>pannelli ibridi </a:t>
              </a:r>
              <a:r>
                <a:rPr kumimoji="0" lang="it-IT" b="0" i="0" u="none" strike="noStrike" cap="none" normalizeH="0" baseline="0" smtClean="0">
                  <a:ln>
                    <a:noFill/>
                  </a:ln>
                  <a:solidFill>
                    <a:schemeClr val="tx1"/>
                  </a:solidFill>
                  <a:effectLst/>
                  <a:latin typeface="Arial" pitchFamily="34" charset="0"/>
                  <a:cs typeface="Arial" pitchFamily="34" charset="0"/>
                </a:rPr>
                <a:t>(Fotovoltaico-Termico). Questi moduli integrano le celle fotovoltaiche (sul lato anteriore) e un collettore termico a liquido (sul retro). Producono contemporaneamente elettricità e acqua calda, ottimizzando lo spazio sul tetto .La fattibilità del sistema è legata a diversi fattori  valutabili caso per caso. Sono indicati solo per casi specifici progettuali indicati dala Produttore.</a:t>
              </a:r>
            </a:p>
          </p:txBody>
        </p:sp>
        <p:sp>
          <p:nvSpPr>
            <p:cNvPr id="1028" name="AutoShape 4"/>
            <p:cNvSpPr>
              <a:spLocks noChangeArrowheads="1"/>
            </p:cNvSpPr>
            <p:nvPr/>
          </p:nvSpPr>
          <p:spPr bwMode="auto">
            <a:xfrm>
              <a:off x="1515" y="9465"/>
              <a:ext cx="8955" cy="2340"/>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695" y="9075"/>
              <a:ext cx="1755"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Rettangolo 9"/>
          <p:cNvSpPr/>
          <p:nvPr/>
        </p:nvSpPr>
        <p:spPr>
          <a:xfrm>
            <a:off x="5868144" y="450912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p:cNvPicPr>
            <a:picLocks noChangeAspect="1" noChangeArrowheads="1"/>
          </p:cNvPicPr>
          <p:nvPr/>
        </p:nvPicPr>
        <p:blipFill>
          <a:blip r:embed="rId2" cstate="print"/>
          <a:srcRect/>
          <a:stretch>
            <a:fillRect/>
          </a:stretch>
        </p:blipFill>
        <p:spPr bwMode="auto">
          <a:xfrm>
            <a:off x="323528" y="2924944"/>
            <a:ext cx="8064896" cy="368275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32657"/>
            <a:ext cx="8892480" cy="2050642"/>
            <a:chOff x="1848" y="14012"/>
            <a:chExt cx="8607" cy="1847"/>
          </a:xfrm>
        </p:grpSpPr>
        <p:sp>
          <p:nvSpPr>
            <p:cNvPr id="1027" name="Text Box 3"/>
            <p:cNvSpPr txBox="1">
              <a:spLocks noChangeArrowheads="1"/>
            </p:cNvSpPr>
            <p:nvPr/>
          </p:nvSpPr>
          <p:spPr bwMode="auto">
            <a:xfrm>
              <a:off x="2231" y="14466"/>
              <a:ext cx="7840" cy="1393"/>
            </a:xfrm>
            <a:prstGeom prst="rect">
              <a:avLst/>
            </a:prstGeom>
            <a:solidFill>
              <a:srgbClr val="FFFFFF"/>
            </a:solidFill>
            <a:ln w="762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Il trattamento dell'aria e ventilazione  si rende necessario  nella generalità nel residenziale non esiste un obbligo generalizzato ma diventa di fatto necessaria negli immobili ad alta efficienza energetica per prevenire muffe e garantire salubrità. Per gli</a:t>
              </a:r>
              <a:r>
                <a:rPr kumimoji="0" lang="it-IT" b="1" i="0" u="none" strike="noStrike" cap="none" normalizeH="0" baseline="0" smtClean="0">
                  <a:ln>
                    <a:noFill/>
                  </a:ln>
                  <a:solidFill>
                    <a:schemeClr val="tx1"/>
                  </a:solidFill>
                  <a:effectLst/>
                  <a:latin typeface="Arial" pitchFamily="34" charset="0"/>
                  <a:cs typeface="Arial" pitchFamily="34" charset="0"/>
                </a:rPr>
                <a:t> edifici pubblici</a:t>
              </a:r>
              <a:r>
                <a:rPr kumimoji="0" lang="it-IT" b="0" i="0" u="none" strike="noStrike" cap="none" normalizeH="0" baseline="0" smtClean="0">
                  <a:ln>
                    <a:noFill/>
                  </a:ln>
                  <a:solidFill>
                    <a:schemeClr val="tx1"/>
                  </a:solidFill>
                  <a:effectLst/>
                  <a:latin typeface="Arial" pitchFamily="34" charset="0"/>
                  <a:cs typeface="Arial" pitchFamily="34" charset="0"/>
                </a:rPr>
                <a:t> è obbligatoria l'installazione di sistemi di Ventilazione Meccanica Controllata (VMC). </a:t>
              </a:r>
            </a:p>
          </p:txBody>
        </p:sp>
        <p:sp>
          <p:nvSpPr>
            <p:cNvPr id="1028" name="AutoShape 4"/>
            <p:cNvSpPr>
              <a:spLocks noChangeArrowheads="1"/>
            </p:cNvSpPr>
            <p:nvPr/>
          </p:nvSpPr>
          <p:spPr bwMode="auto">
            <a:xfrm>
              <a:off x="1848" y="14361"/>
              <a:ext cx="8607" cy="1364"/>
            </a:xfrm>
            <a:prstGeom prst="roundRect">
              <a:avLst>
                <a:gd name="adj" fmla="val 16667"/>
              </a:avLst>
            </a:prstGeom>
            <a:noFill/>
            <a:ln w="76200">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AutoShape 5"/>
            <p:cNvSpPr>
              <a:spLocks noChangeArrowheads="1"/>
            </p:cNvSpPr>
            <p:nvPr/>
          </p:nvSpPr>
          <p:spPr bwMode="auto">
            <a:xfrm>
              <a:off x="1958" y="14435"/>
              <a:ext cx="8305" cy="1393"/>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30" name="Text Box 6"/>
            <p:cNvSpPr txBox="1">
              <a:spLocks noChangeArrowheads="1"/>
            </p:cNvSpPr>
            <p:nvPr/>
          </p:nvSpPr>
          <p:spPr bwMode="auto">
            <a:xfrm>
              <a:off x="8082" y="14012"/>
              <a:ext cx="1675" cy="4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50" name="Picture 2"/>
          <p:cNvPicPr>
            <a:picLocks noChangeAspect="1" noChangeArrowheads="1"/>
          </p:cNvPicPr>
          <p:nvPr/>
        </p:nvPicPr>
        <p:blipFill>
          <a:blip r:embed="rId2" cstate="print"/>
          <a:srcRect/>
          <a:stretch>
            <a:fillRect/>
          </a:stretch>
        </p:blipFill>
        <p:spPr bwMode="auto">
          <a:xfrm>
            <a:off x="251519" y="2564904"/>
            <a:ext cx="8597635" cy="41044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404666"/>
            <a:ext cx="8640960" cy="1944676"/>
            <a:chOff x="1830" y="13639"/>
            <a:chExt cx="8370" cy="1571"/>
          </a:xfrm>
        </p:grpSpPr>
        <p:sp>
          <p:nvSpPr>
            <p:cNvPr id="1027" name="Text Box 3"/>
            <p:cNvSpPr txBox="1">
              <a:spLocks noChangeArrowheads="1"/>
            </p:cNvSpPr>
            <p:nvPr/>
          </p:nvSpPr>
          <p:spPr bwMode="auto">
            <a:xfrm>
              <a:off x="1980" y="14145"/>
              <a:ext cx="7925" cy="10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Le resistenze elettriche corazzate vengono utilizzate come integrazione per scaldare acqua all'interno dei serbatoi di accumulo. La resistenza è dotata di un termostato a riarmo automatico, regolabile da 30 a 82°C e una doppia sicurezza a riarmo manuale con taratura a 92°C.</a:t>
              </a:r>
            </a:p>
          </p:txBody>
        </p:sp>
        <p:sp>
          <p:nvSpPr>
            <p:cNvPr id="1028" name="AutoShape 4"/>
            <p:cNvSpPr>
              <a:spLocks noChangeArrowheads="1"/>
            </p:cNvSpPr>
            <p:nvPr/>
          </p:nvSpPr>
          <p:spPr bwMode="auto">
            <a:xfrm>
              <a:off x="1830" y="13950"/>
              <a:ext cx="8370" cy="1260"/>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875" y="13639"/>
              <a:ext cx="1685" cy="3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 </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 name="Picture 2"/>
          <p:cNvPicPr>
            <a:picLocks noChangeAspect="1" noChangeArrowheads="1"/>
          </p:cNvPicPr>
          <p:nvPr/>
        </p:nvPicPr>
        <p:blipFill>
          <a:blip r:embed="rId3" cstate="print"/>
          <a:srcRect/>
          <a:stretch>
            <a:fillRect/>
          </a:stretch>
        </p:blipFill>
        <p:spPr bwMode="auto">
          <a:xfrm>
            <a:off x="323528" y="2636912"/>
            <a:ext cx="8424936" cy="40533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323528" y="0"/>
            <a:ext cx="8568952" cy="2232248"/>
            <a:chOff x="2041" y="14150"/>
            <a:chExt cx="7864" cy="1753"/>
          </a:xfrm>
        </p:grpSpPr>
        <p:sp>
          <p:nvSpPr>
            <p:cNvPr id="1027" name="Text Box 3"/>
            <p:cNvSpPr txBox="1">
              <a:spLocks noChangeArrowheads="1"/>
            </p:cNvSpPr>
            <p:nvPr/>
          </p:nvSpPr>
          <p:spPr bwMode="auto">
            <a:xfrm>
              <a:off x="2178" y="14688"/>
              <a:ext cx="7514" cy="12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Per il trattamento dell’aria è sempre preferibile l’utilizzo di apparecchiature a basamento che consentono interventi di manutenzione  dei filtri dove con l’osservanza dei  medesimi è possibile stabilire il grado d’inquinamento indoor ambientale</a:t>
              </a:r>
            </a:p>
          </p:txBody>
        </p:sp>
        <p:sp>
          <p:nvSpPr>
            <p:cNvPr id="1028" name="AutoShape 4"/>
            <p:cNvSpPr>
              <a:spLocks noChangeArrowheads="1"/>
            </p:cNvSpPr>
            <p:nvPr/>
          </p:nvSpPr>
          <p:spPr bwMode="auto">
            <a:xfrm>
              <a:off x="2041" y="14513"/>
              <a:ext cx="7864" cy="1220"/>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613" y="14150"/>
              <a:ext cx="1603" cy="5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6146" name="Picture 2"/>
          <p:cNvPicPr>
            <a:picLocks noChangeAspect="1" noChangeArrowheads="1"/>
          </p:cNvPicPr>
          <p:nvPr/>
        </p:nvPicPr>
        <p:blipFill>
          <a:blip r:embed="rId2" cstate="print"/>
          <a:srcRect/>
          <a:stretch>
            <a:fillRect/>
          </a:stretch>
        </p:blipFill>
        <p:spPr bwMode="auto">
          <a:xfrm>
            <a:off x="395536" y="2132856"/>
            <a:ext cx="8280920" cy="429755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380312" y="6165304"/>
            <a:ext cx="1382301" cy="369332"/>
          </a:xfrm>
          <a:prstGeom prst="rect">
            <a:avLst/>
          </a:prstGeom>
        </p:spPr>
        <p:txBody>
          <a:bodyPr wrap="none">
            <a:spAutoFit/>
          </a:bodyPr>
          <a:lstStyle/>
          <a:p>
            <a:r>
              <a:rPr lang="it-IT" smtClean="0"/>
              <a:t>21  Faq.2476</a:t>
            </a:r>
            <a:endParaRPr lang="it-IT"/>
          </a:p>
        </p:txBody>
      </p:sp>
      <p:grpSp>
        <p:nvGrpSpPr>
          <p:cNvPr id="1026" name="Group 2"/>
          <p:cNvGrpSpPr>
            <a:grpSpLocks/>
          </p:cNvGrpSpPr>
          <p:nvPr/>
        </p:nvGrpSpPr>
        <p:grpSpPr bwMode="auto">
          <a:xfrm>
            <a:off x="395536" y="909337"/>
            <a:ext cx="3528391" cy="4463593"/>
            <a:chOff x="1738" y="15269"/>
            <a:chExt cx="4110" cy="3196"/>
          </a:xfrm>
        </p:grpSpPr>
        <p:sp>
          <p:nvSpPr>
            <p:cNvPr id="1027" name="Text Box 3"/>
            <p:cNvSpPr txBox="1">
              <a:spLocks noChangeArrowheads="1"/>
            </p:cNvSpPr>
            <p:nvPr/>
          </p:nvSpPr>
          <p:spPr bwMode="auto">
            <a:xfrm>
              <a:off x="1990" y="15681"/>
              <a:ext cx="3638" cy="237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 sistema radiante a </a:t>
              </a:r>
              <a:r>
                <a:rPr kumimoji="0" lang="it-IT" b="0" i="1" u="none" strike="noStrike" cap="none" normalizeH="0" baseline="0" smtClean="0">
                  <a:ln>
                    <a:noFill/>
                  </a:ln>
                  <a:solidFill>
                    <a:schemeClr val="tx1"/>
                  </a:solidFill>
                  <a:effectLst/>
                  <a:latin typeface="Arial" pitchFamily="34" charset="0"/>
                  <a:cs typeface="Arial" pitchFamily="34" charset="0"/>
                </a:rPr>
                <a:t>soffitto</a:t>
              </a:r>
              <a:r>
                <a:rPr kumimoji="0" lang="it-IT" b="0" i="0" u="none" strike="noStrike" cap="none" normalizeH="0" baseline="0" smtClean="0">
                  <a:ln>
                    <a:noFill/>
                  </a:ln>
                  <a:solidFill>
                    <a:schemeClr val="tx1"/>
                  </a:solidFill>
                  <a:effectLst/>
                  <a:latin typeface="Arial" pitchFamily="34" charset="0"/>
                  <a:cs typeface="Arial" pitchFamily="34" charset="0"/>
                </a:rPr>
                <a:t> offre una climatizzazione invisibile quando realizzato nello spazio dei corridoi  entro la controsoffittatura  con canalizzazioni e relative bocchette in corrispondenza degli appartamenti. La posizione dell’apparecchiatura deve disporre di un’apertura verso il basso per consentire la manutenzione ordinaria</a:t>
              </a:r>
            </a:p>
          </p:txBody>
        </p:sp>
        <p:sp>
          <p:nvSpPr>
            <p:cNvPr id="1028" name="AutoShape 4"/>
            <p:cNvSpPr>
              <a:spLocks noChangeArrowheads="1"/>
            </p:cNvSpPr>
            <p:nvPr/>
          </p:nvSpPr>
          <p:spPr bwMode="auto">
            <a:xfrm>
              <a:off x="1738" y="15474"/>
              <a:ext cx="4110" cy="2991"/>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3332" y="15269"/>
              <a:ext cx="1603" cy="3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5122" name="Picture 2"/>
          <p:cNvPicPr>
            <a:picLocks noChangeAspect="1" noChangeArrowheads="1"/>
          </p:cNvPicPr>
          <p:nvPr/>
        </p:nvPicPr>
        <p:blipFill>
          <a:blip r:embed="rId2" cstate="print"/>
          <a:srcRect/>
          <a:stretch>
            <a:fillRect/>
          </a:stretch>
        </p:blipFill>
        <p:spPr bwMode="auto">
          <a:xfrm>
            <a:off x="4211960" y="620688"/>
            <a:ext cx="4382108" cy="50405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395536" y="188637"/>
            <a:ext cx="8496944" cy="2376302"/>
            <a:chOff x="1371" y="14585"/>
            <a:chExt cx="10083" cy="1913"/>
          </a:xfrm>
        </p:grpSpPr>
        <p:sp>
          <p:nvSpPr>
            <p:cNvPr id="1027" name="Text Box 3"/>
            <p:cNvSpPr txBox="1">
              <a:spLocks noChangeArrowheads="1"/>
            </p:cNvSpPr>
            <p:nvPr/>
          </p:nvSpPr>
          <p:spPr bwMode="auto">
            <a:xfrm>
              <a:off x="1371" y="14964"/>
              <a:ext cx="10083" cy="153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Le resistenze termiche superficiali (liminari) tengono conto degli scambi di calore per convezione e per irraggiamento che avvengono tra la superficie e l'aria interna (Rsi) e tra la superficie e l'aria esterna (Rse). Esse dipendono essenzialmente dal grado di esposizione e dalla finitura superficiale delle superfici. La normativa UNI 6946 stabilisce valori in regime stazionario per il calcolo della trasmittanza termica “U”</a:t>
              </a:r>
            </a:p>
          </p:txBody>
        </p:sp>
        <p:sp>
          <p:nvSpPr>
            <p:cNvPr id="1028" name="AutoShape 4"/>
            <p:cNvSpPr>
              <a:spLocks noChangeArrowheads="1"/>
            </p:cNvSpPr>
            <p:nvPr/>
          </p:nvSpPr>
          <p:spPr bwMode="auto">
            <a:xfrm>
              <a:off x="1371" y="14884"/>
              <a:ext cx="10083" cy="1556"/>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976" y="14585"/>
              <a:ext cx="1652" cy="46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chemeClr val="tx1"/>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6" name="CasellaDiTesto 5"/>
          <p:cNvSpPr txBox="1"/>
          <p:nvPr/>
        </p:nvSpPr>
        <p:spPr>
          <a:xfrm>
            <a:off x="6444208" y="6488668"/>
            <a:ext cx="3024336" cy="369332"/>
          </a:xfrm>
          <a:prstGeom prst="rect">
            <a:avLst/>
          </a:prstGeom>
          <a:noFill/>
        </p:spPr>
        <p:txBody>
          <a:bodyPr wrap="square" rtlCol="0">
            <a:spAutoFit/>
          </a:bodyPr>
          <a:lstStyle/>
          <a:p>
            <a:r>
              <a:rPr lang="it-IT" smtClean="0"/>
              <a:t>2  Faq.2457</a:t>
            </a:r>
            <a:endParaRPr lang="it-IT"/>
          </a:p>
        </p:txBody>
      </p:sp>
      <p:pic>
        <p:nvPicPr>
          <p:cNvPr id="1031" name="Picture 7"/>
          <p:cNvPicPr>
            <a:picLocks noChangeAspect="1" noChangeArrowheads="1"/>
          </p:cNvPicPr>
          <p:nvPr/>
        </p:nvPicPr>
        <p:blipFill>
          <a:blip r:embed="rId2" cstate="print"/>
          <a:srcRect/>
          <a:stretch>
            <a:fillRect/>
          </a:stretch>
        </p:blipFill>
        <p:spPr bwMode="auto">
          <a:xfrm>
            <a:off x="539552" y="2708920"/>
            <a:ext cx="5400675" cy="3219450"/>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6156176" y="2708920"/>
            <a:ext cx="2448272" cy="358173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332656"/>
            <a:ext cx="8568952" cy="2232248"/>
            <a:chOff x="1443" y="14089"/>
            <a:chExt cx="9276" cy="2002"/>
          </a:xfrm>
        </p:grpSpPr>
        <p:sp>
          <p:nvSpPr>
            <p:cNvPr id="1027" name="Text Box 3"/>
            <p:cNvSpPr txBox="1">
              <a:spLocks noChangeArrowheads="1"/>
            </p:cNvSpPr>
            <p:nvPr/>
          </p:nvSpPr>
          <p:spPr bwMode="auto">
            <a:xfrm>
              <a:off x="1443" y="14563"/>
              <a:ext cx="9128" cy="15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La corretta posizione delle bocchette per l'aria deve garantire un ricambio ottimale, evitare correnti fastidiose e prevenire il ristagno dell'aria. La corretta posizione riguarderebbe: immissione dell’aria dall’alto; estrazione dal basso per ottimizzare l’estrazione dell’aria viziata e polvere ; possibilmente posizionare le bocchette: mandata su una parete; estrazione su quella opposta.</a:t>
              </a:r>
            </a:p>
          </p:txBody>
        </p:sp>
        <p:sp>
          <p:nvSpPr>
            <p:cNvPr id="1028" name="AutoShape 4"/>
            <p:cNvSpPr>
              <a:spLocks noChangeArrowheads="1"/>
            </p:cNvSpPr>
            <p:nvPr/>
          </p:nvSpPr>
          <p:spPr bwMode="auto">
            <a:xfrm>
              <a:off x="1443" y="14488"/>
              <a:ext cx="9276" cy="1452"/>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713" y="14089"/>
              <a:ext cx="1816" cy="574"/>
            </a:xfrm>
            <a:prstGeom prst="rect">
              <a:avLst/>
            </a:prstGeom>
            <a:solidFill>
              <a:srgbClr val="FFFFFF"/>
            </a:solidFill>
            <a:ln w="9525">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2" cstate="print"/>
          <a:srcRect/>
          <a:stretch>
            <a:fillRect/>
          </a:stretch>
        </p:blipFill>
        <p:spPr bwMode="auto">
          <a:xfrm>
            <a:off x="467544" y="2492896"/>
            <a:ext cx="8280920" cy="41348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116632"/>
            <a:ext cx="8712968" cy="2160240"/>
            <a:chOff x="1365" y="3756"/>
            <a:chExt cx="9676" cy="1979"/>
          </a:xfrm>
        </p:grpSpPr>
        <p:sp>
          <p:nvSpPr>
            <p:cNvPr id="1027" name="Text Box 3"/>
            <p:cNvSpPr txBox="1">
              <a:spLocks noChangeArrowheads="1"/>
            </p:cNvSpPr>
            <p:nvPr/>
          </p:nvSpPr>
          <p:spPr bwMode="auto">
            <a:xfrm>
              <a:off x="1365" y="4307"/>
              <a:ext cx="9667" cy="1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i="0" u="none" strike="noStrike" cap="none" normalizeH="0" baseline="0" smtClean="0">
                  <a:ln>
                    <a:noFill/>
                  </a:ln>
                  <a:solidFill>
                    <a:schemeClr val="tx1"/>
                  </a:solidFill>
                  <a:effectLst/>
                  <a:latin typeface="Arial" pitchFamily="34" charset="0"/>
                  <a:cs typeface="Arial" pitchFamily="34" charset="0"/>
                </a:rPr>
                <a:t>l trattamento dell'aria nel residenziale comprende: la ventilazione, la filtrazione e il controllo termoigrometrico (temperatura e umidità). È essenziale negli edifici moderni ben isolati per garantire un'elevata salubrità, prevenire le muffe e ottimizzare l'efficienza energetica. Il trattamento dell’aria verrà eseguito nel sistema  a parete o a soffitto o decentralizzata.</a:t>
              </a:r>
            </a:p>
          </p:txBody>
        </p:sp>
        <p:sp>
          <p:nvSpPr>
            <p:cNvPr id="1028" name="AutoShape 4"/>
            <p:cNvSpPr>
              <a:spLocks noChangeArrowheads="1"/>
            </p:cNvSpPr>
            <p:nvPr/>
          </p:nvSpPr>
          <p:spPr bwMode="auto">
            <a:xfrm>
              <a:off x="1365" y="4132"/>
              <a:ext cx="9676" cy="1603"/>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440" y="3756"/>
              <a:ext cx="1640" cy="62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15" name="Connettore 1 14"/>
          <p:cNvCxnSpPr/>
          <p:nvPr/>
        </p:nvCxnSpPr>
        <p:spPr>
          <a:xfrm>
            <a:off x="4283968" y="206084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5796136" y="2060848"/>
            <a:ext cx="144016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V="1">
            <a:off x="4680012" y="2060848"/>
            <a:ext cx="1116124" cy="36004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179512" y="2636912"/>
            <a:ext cx="8712968" cy="4039124"/>
          </a:xfrm>
          <a:prstGeom prst="rect">
            <a:avLst/>
          </a:prstGeom>
          <a:noFill/>
          <a:ln w="9525">
            <a:noFill/>
            <a:miter lim="800000"/>
            <a:headEnd/>
            <a:tailEnd/>
          </a:ln>
        </p:spPr>
      </p:pic>
      <p:sp>
        <p:nvSpPr>
          <p:cNvPr id="18" name="Rettangolo 17"/>
          <p:cNvSpPr/>
          <p:nvPr/>
        </p:nvSpPr>
        <p:spPr>
          <a:xfrm>
            <a:off x="4644008" y="2564904"/>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251520" y="188640"/>
            <a:ext cx="8640960" cy="2952826"/>
            <a:chOff x="1778" y="10894"/>
            <a:chExt cx="8490" cy="2886"/>
          </a:xfrm>
        </p:grpSpPr>
        <p:sp>
          <p:nvSpPr>
            <p:cNvPr id="2051" name="Text Box 3"/>
            <p:cNvSpPr txBox="1">
              <a:spLocks noChangeArrowheads="1"/>
            </p:cNvSpPr>
            <p:nvPr/>
          </p:nvSpPr>
          <p:spPr bwMode="auto">
            <a:xfrm>
              <a:off x="1916" y="11432"/>
              <a:ext cx="8114" cy="2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Nelle seconde case dove la permanenza può essere alquanto saltuaria, i pannelli solari termici presentano sempre forti problematiche in particolare  per la  dissoluzione del glicole che tende a formare un precipitato incrostante. Al riguardo sopravviene anche la perforazione delle tubazioni di Rame. Nelle tubazioni sottovuoto avviene la medesima condizione. La regola è di utilizzare il solare termico in un residenziale particolarmente attivo in presenza con una manutenzione programmata. Il solare termico in questa condizione offrirà tutti i suoi pregi.</a:t>
              </a:r>
            </a:p>
          </p:txBody>
        </p:sp>
        <p:sp>
          <p:nvSpPr>
            <p:cNvPr id="2052" name="AutoShape 4"/>
            <p:cNvSpPr>
              <a:spLocks noChangeArrowheads="1"/>
            </p:cNvSpPr>
            <p:nvPr/>
          </p:nvSpPr>
          <p:spPr bwMode="auto">
            <a:xfrm>
              <a:off x="1778" y="11295"/>
              <a:ext cx="8490" cy="2485"/>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053" name="Text Box 5"/>
            <p:cNvSpPr txBox="1">
              <a:spLocks noChangeArrowheads="1"/>
            </p:cNvSpPr>
            <p:nvPr/>
          </p:nvSpPr>
          <p:spPr bwMode="auto">
            <a:xfrm>
              <a:off x="7638" y="10894"/>
              <a:ext cx="1941" cy="6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 name="Picture 2"/>
          <p:cNvPicPr>
            <a:picLocks noChangeAspect="1" noChangeArrowheads="1"/>
          </p:cNvPicPr>
          <p:nvPr/>
        </p:nvPicPr>
        <p:blipFill>
          <a:blip r:embed="rId2" cstate="print"/>
          <a:srcRect/>
          <a:stretch>
            <a:fillRect/>
          </a:stretch>
        </p:blipFill>
        <p:spPr bwMode="auto">
          <a:xfrm>
            <a:off x="467544" y="3429000"/>
            <a:ext cx="8136904" cy="309270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5"/>
          <p:cNvGrpSpPr>
            <a:grpSpLocks/>
          </p:cNvGrpSpPr>
          <p:nvPr/>
        </p:nvGrpSpPr>
        <p:grpSpPr bwMode="auto">
          <a:xfrm>
            <a:off x="539552" y="260648"/>
            <a:ext cx="8208912" cy="1800313"/>
            <a:chOff x="1545" y="2705"/>
            <a:chExt cx="8955" cy="2370"/>
          </a:xfrm>
        </p:grpSpPr>
        <p:sp>
          <p:nvSpPr>
            <p:cNvPr id="1030" name="AutoShape 6"/>
            <p:cNvSpPr>
              <a:spLocks noChangeArrowheads="1"/>
            </p:cNvSpPr>
            <p:nvPr/>
          </p:nvSpPr>
          <p:spPr bwMode="auto">
            <a:xfrm>
              <a:off x="1545" y="3255"/>
              <a:ext cx="8955" cy="1820"/>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31" name="Text Box 7"/>
            <p:cNvSpPr txBox="1">
              <a:spLocks noChangeArrowheads="1"/>
            </p:cNvSpPr>
            <p:nvPr/>
          </p:nvSpPr>
          <p:spPr bwMode="auto">
            <a:xfrm>
              <a:off x="7605" y="2705"/>
              <a:ext cx="2055" cy="85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i="0" u="none" strike="noStrike" cap="none" normalizeH="0" baseline="0" smtClean="0">
                <a:ln>
                  <a:noFill/>
                </a:ln>
                <a:solidFill>
                  <a:schemeClr val="tx1"/>
                </a:solidFill>
                <a:effectLst/>
                <a:latin typeface="Arial" pitchFamily="34" charset="0"/>
                <a:cs typeface="Arial" pitchFamily="34" charset="0"/>
              </a:endParaRPr>
            </a:p>
          </p:txBody>
        </p:sp>
      </p:grpSp>
      <p:sp>
        <p:nvSpPr>
          <p:cNvPr id="1032" name="Text Box 8"/>
          <p:cNvSpPr txBox="1">
            <a:spLocks noChangeArrowheads="1"/>
          </p:cNvSpPr>
          <p:nvPr/>
        </p:nvSpPr>
        <p:spPr bwMode="auto">
          <a:xfrm>
            <a:off x="971600" y="765018"/>
            <a:ext cx="7416824" cy="714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i="0" u="none" strike="noStrike" cap="none" normalizeH="0" baseline="0" smtClean="0">
                <a:ln>
                  <a:noFill/>
                </a:ln>
                <a:solidFill>
                  <a:schemeClr val="tx1"/>
                </a:solidFill>
                <a:effectLst/>
                <a:latin typeface="Times New Roman" pitchFamily="18" charset="0"/>
                <a:cs typeface="Arial" pitchFamily="34" charset="0"/>
              </a:rPr>
              <a:t>Una particolare precauzione  quando si installano radiatori ad alto effetto convettivo consiste nell’ installare tendaggi di nailon che presentano la caratteristica di essere elettrostatiche con forte assorbimento della polvere bruciata.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27584" y="2204864"/>
            <a:ext cx="7560840" cy="38584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24  Faq.2481</a:t>
            </a:r>
            <a:endParaRPr lang="it-IT"/>
          </a:p>
        </p:txBody>
      </p:sp>
      <p:sp>
        <p:nvSpPr>
          <p:cNvPr id="1029" name="Rectangle 5"/>
          <p:cNvSpPr>
            <a:spLocks noChangeArrowheads="1"/>
          </p:cNvSpPr>
          <p:nvPr/>
        </p:nvSpPr>
        <p:spPr bwMode="auto">
          <a:xfrm>
            <a:off x="827584" y="836712"/>
            <a:ext cx="76328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Nell’installazione della</a:t>
            </a:r>
            <a:r>
              <a:rPr kumimoji="0" lang="it-IT" b="0" i="0" u="none" strike="noStrike" cap="none" normalizeH="0" smtClean="0">
                <a:ln>
                  <a:noFill/>
                </a:ln>
                <a:solidFill>
                  <a:schemeClr val="tx1"/>
                </a:solidFill>
                <a:effectLst/>
                <a:latin typeface="Arial" pitchFamily="34" charset="0"/>
                <a:ea typeface="Times New Roman" pitchFamily="18" charset="0"/>
                <a:cs typeface="Times New Roman" pitchFamily="18" charset="0"/>
              </a:rPr>
              <a:t> rampa gas</a:t>
            </a:r>
            <a:r>
              <a:rPr kumimoji="0" lang="it-IT"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si dovrà tener conto della componentistica complementare richiesta dal Progettista dell’impianto ( es. ulteriore filtro riduttore, se richiesto un doppio stadio) e, valvola di sicurezza a riarmo manuale, valvola di strappo,giunto antivibrante, come richiesto dagli organi di controllo.</a:t>
            </a:r>
            <a:endParaRPr kumimoji="0" lang="it-IT"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smtClean="0">
              <a:ln>
                <a:noFill/>
              </a:ln>
              <a:solidFill>
                <a:schemeClr val="tx1"/>
              </a:solidFill>
              <a:effectLst/>
              <a:latin typeface="Arial" pitchFamily="34" charset="0"/>
              <a:cs typeface="Arial" pitchFamily="34" charset="0"/>
            </a:endParaRPr>
          </a:p>
        </p:txBody>
      </p:sp>
      <p:grpSp>
        <p:nvGrpSpPr>
          <p:cNvPr id="1030" name="Group 6"/>
          <p:cNvGrpSpPr>
            <a:grpSpLocks/>
          </p:cNvGrpSpPr>
          <p:nvPr/>
        </p:nvGrpSpPr>
        <p:grpSpPr bwMode="auto">
          <a:xfrm>
            <a:off x="611560" y="188640"/>
            <a:ext cx="8064896" cy="2160240"/>
            <a:chOff x="1365" y="11117"/>
            <a:chExt cx="9465" cy="2376"/>
          </a:xfrm>
        </p:grpSpPr>
        <p:sp>
          <p:nvSpPr>
            <p:cNvPr id="1031" name="AutoShape 7"/>
            <p:cNvSpPr>
              <a:spLocks noChangeArrowheads="1"/>
            </p:cNvSpPr>
            <p:nvPr/>
          </p:nvSpPr>
          <p:spPr bwMode="auto">
            <a:xfrm>
              <a:off x="1365" y="11700"/>
              <a:ext cx="9465" cy="1793"/>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32" name="Text Box 8"/>
            <p:cNvSpPr txBox="1">
              <a:spLocks noChangeArrowheads="1"/>
            </p:cNvSpPr>
            <p:nvPr/>
          </p:nvSpPr>
          <p:spPr bwMode="auto">
            <a:xfrm>
              <a:off x="8379" y="11117"/>
              <a:ext cx="1770" cy="6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5122" name="Picture 2"/>
          <p:cNvPicPr>
            <a:picLocks noChangeAspect="1" noChangeArrowheads="1"/>
          </p:cNvPicPr>
          <p:nvPr/>
        </p:nvPicPr>
        <p:blipFill>
          <a:blip r:embed="rId2" cstate="print"/>
          <a:srcRect/>
          <a:stretch>
            <a:fillRect/>
          </a:stretch>
        </p:blipFill>
        <p:spPr bwMode="auto">
          <a:xfrm>
            <a:off x="683568" y="2708920"/>
            <a:ext cx="7344816" cy="31834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1"/>
          <p:cNvGrpSpPr>
            <a:grpSpLocks/>
          </p:cNvGrpSpPr>
          <p:nvPr/>
        </p:nvGrpSpPr>
        <p:grpSpPr bwMode="auto">
          <a:xfrm>
            <a:off x="323528" y="188640"/>
            <a:ext cx="8496944" cy="1799991"/>
            <a:chOff x="1575" y="4875"/>
            <a:chExt cx="9000" cy="1960"/>
          </a:xfrm>
        </p:grpSpPr>
        <p:sp>
          <p:nvSpPr>
            <p:cNvPr id="4098" name="Text Box 2"/>
            <p:cNvSpPr txBox="1">
              <a:spLocks noChangeArrowheads="1"/>
            </p:cNvSpPr>
            <p:nvPr/>
          </p:nvSpPr>
          <p:spPr bwMode="auto">
            <a:xfrm>
              <a:off x="1575" y="5340"/>
              <a:ext cx="9000" cy="11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i="0" u="none" strike="noStrike" cap="none" normalizeH="0" baseline="0" smtClean="0">
                  <a:ln>
                    <a:noFill/>
                  </a:ln>
                  <a:solidFill>
                    <a:schemeClr val="tx1"/>
                  </a:solidFill>
                  <a:effectLst/>
                  <a:latin typeface="Calibri" pitchFamily="34" charset="0"/>
                  <a:cs typeface="Arial" pitchFamily="34" charset="0"/>
                </a:rPr>
                <a:t>Negli impianti gas del residenziale, condominiali, e dove </a:t>
              </a:r>
              <a:r>
                <a:rPr lang="it-IT" smtClean="0">
                  <a:latin typeface="Calibri" pitchFamily="34" charset="0"/>
                  <a:cs typeface="Arial" pitchFamily="34" charset="0"/>
                </a:rPr>
                <a:t>il sisstema </a:t>
              </a:r>
              <a:r>
                <a:rPr kumimoji="0" lang="it-IT" i="0" u="none" strike="noStrike" cap="none" normalizeH="0" baseline="0" smtClean="0">
                  <a:ln>
                    <a:noFill/>
                  </a:ln>
                  <a:solidFill>
                    <a:schemeClr val="tx1"/>
                  </a:solidFill>
                  <a:effectLst/>
                  <a:latin typeface="Calibri" pitchFamily="34" charset="0"/>
                  <a:cs typeface="Arial" pitchFamily="34" charset="0"/>
                </a:rPr>
                <a:t> è utilizzato per il riscaldamento degli ambienti e produzione ACS, la valvola di sicurezza gas deve essere assolutamente a riarmo manuale con segnalazione acustica e luminosa in caso di un intervento per accidentalità funzionali</a:t>
              </a:r>
              <a:endParaRPr kumimoji="0" lang="it-IT" i="0" u="none" strike="noStrike" cap="none" normalizeH="0" baseline="0" smtClean="0">
                <a:ln>
                  <a:noFill/>
                </a:ln>
                <a:solidFill>
                  <a:schemeClr val="tx1"/>
                </a:solidFill>
                <a:effectLst/>
                <a:latin typeface="Arial" pitchFamily="34" charset="0"/>
                <a:cs typeface="Arial" pitchFamily="34" charset="0"/>
              </a:endParaRPr>
            </a:p>
          </p:txBody>
        </p:sp>
        <p:sp>
          <p:nvSpPr>
            <p:cNvPr id="4099" name="AutoShape 3"/>
            <p:cNvSpPr>
              <a:spLocks noChangeArrowheads="1"/>
            </p:cNvSpPr>
            <p:nvPr/>
          </p:nvSpPr>
          <p:spPr bwMode="auto">
            <a:xfrm>
              <a:off x="1575" y="5190"/>
              <a:ext cx="9000" cy="1645"/>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4100" name="Text Box 4"/>
            <p:cNvSpPr txBox="1">
              <a:spLocks noChangeArrowheads="1"/>
            </p:cNvSpPr>
            <p:nvPr/>
          </p:nvSpPr>
          <p:spPr bwMode="auto">
            <a:xfrm>
              <a:off x="8280" y="4875"/>
              <a:ext cx="1755" cy="570"/>
            </a:xfrm>
            <a:prstGeom prst="rect">
              <a:avLst/>
            </a:prstGeom>
            <a:solidFill>
              <a:srgbClr val="FFFFFF"/>
            </a:solidFill>
            <a:ln w="9525">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i="0" u="none" strike="noStrike" cap="none" normalizeH="0" baseline="0" smtClean="0">
                <a:ln>
                  <a:noFill/>
                </a:ln>
                <a:solidFill>
                  <a:schemeClr val="tx1"/>
                </a:solidFill>
                <a:effectLst/>
                <a:latin typeface="Arial" pitchFamily="34" charset="0"/>
                <a:cs typeface="Arial" pitchFamily="34" charset="0"/>
              </a:endParaRPr>
            </a:p>
          </p:txBody>
        </p:sp>
      </p:grpSp>
      <p:pic>
        <p:nvPicPr>
          <p:cNvPr id="3" name="Picture 2"/>
          <p:cNvPicPr>
            <a:picLocks noChangeAspect="1" noChangeArrowheads="1"/>
          </p:cNvPicPr>
          <p:nvPr/>
        </p:nvPicPr>
        <p:blipFill>
          <a:blip r:embed="rId2" cstate="print"/>
          <a:srcRect/>
          <a:stretch>
            <a:fillRect/>
          </a:stretch>
        </p:blipFill>
        <p:spPr bwMode="auto">
          <a:xfrm>
            <a:off x="539552" y="2132855"/>
            <a:ext cx="7992888" cy="410003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0"/>
            <a:ext cx="8568952" cy="2303966"/>
            <a:chOff x="1470" y="13455"/>
            <a:chExt cx="9386" cy="2167"/>
          </a:xfrm>
        </p:grpSpPr>
        <p:sp>
          <p:nvSpPr>
            <p:cNvPr id="1027" name="Text Box 3"/>
            <p:cNvSpPr txBox="1">
              <a:spLocks noChangeArrowheads="1"/>
            </p:cNvSpPr>
            <p:nvPr/>
          </p:nvSpPr>
          <p:spPr bwMode="auto">
            <a:xfrm>
              <a:off x="1628" y="13929"/>
              <a:ext cx="9142" cy="13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Calibri" pitchFamily="34" charset="0"/>
                  <a:cs typeface="Arial" pitchFamily="34" charset="0"/>
                </a:rPr>
                <a:t>La normativa per le centrali termiche a gas ubicata per impianti di potenza termica </a:t>
              </a:r>
              <a:r>
                <a:rPr kumimoji="0" lang="it-IT" b="1" i="0" u="none" strike="noStrike" cap="none" normalizeH="0" baseline="0" smtClean="0">
                  <a:ln>
                    <a:noFill/>
                  </a:ln>
                  <a:solidFill>
                    <a:schemeClr val="tx1"/>
                  </a:solidFill>
                  <a:effectLst/>
                  <a:latin typeface="Calibri" pitchFamily="34" charset="0"/>
                  <a:cs typeface="Arial" pitchFamily="34" charset="0"/>
                </a:rPr>
                <a:t>&gt;35</a:t>
              </a:r>
              <a:r>
                <a:rPr kumimoji="0" lang="it-IT" b="0" i="0" u="none" strike="noStrike" cap="none" normalizeH="0" baseline="0" smtClean="0">
                  <a:ln>
                    <a:noFill/>
                  </a:ln>
                  <a:solidFill>
                    <a:schemeClr val="tx1"/>
                  </a:solidFill>
                  <a:effectLst/>
                  <a:latin typeface="Calibri" pitchFamily="34" charset="0"/>
                  <a:cs typeface="Arial" pitchFamily="34" charset="0"/>
                </a:rPr>
                <a:t> è regolata principalmente dal </a:t>
              </a:r>
              <a:r>
                <a:rPr kumimoji="0" lang="it-IT" b="1" i="0" strike="noStrike" cap="none" normalizeH="0" baseline="0" smtClean="0">
                  <a:ln>
                    <a:noFill/>
                  </a:ln>
                  <a:effectLst/>
                  <a:latin typeface="Calibri" pitchFamily="34" charset="0"/>
                  <a:cs typeface="Arial" pitchFamily="34" charset="0"/>
                  <a:hlinkClick r:id="rId2"/>
                </a:rPr>
                <a:t>Decreto Ministeriale 08/11/2019</a:t>
              </a:r>
              <a:r>
                <a:rPr kumimoji="0" lang="it-IT" b="1" i="0" strike="noStrike" cap="none" normalizeH="0" baseline="0" smtClean="0">
                  <a:ln>
                    <a:noFill/>
                  </a:ln>
                  <a:effectLst/>
                  <a:latin typeface="Calibri" pitchFamily="34" charset="0"/>
                  <a:cs typeface="Arial" pitchFamily="34" charset="0"/>
                </a:rPr>
                <a:t> </a:t>
              </a:r>
              <a:r>
                <a:rPr kumimoji="0" lang="it-IT" b="0" i="0" u="none" strike="noStrike" cap="none" normalizeH="0" baseline="0" smtClean="0">
                  <a:ln>
                    <a:noFill/>
                  </a:ln>
                  <a:solidFill>
                    <a:schemeClr val="tx1"/>
                  </a:solidFill>
                  <a:effectLst/>
                  <a:latin typeface="Calibri" pitchFamily="34" charset="0"/>
                  <a:cs typeface="Arial" pitchFamily="34" charset="0"/>
                </a:rPr>
                <a:t>per la prevenzione incendi e dalla norma tecnica </a:t>
              </a:r>
              <a:r>
                <a:rPr kumimoji="0" lang="it-IT" b="1" i="0" u="none" strike="noStrike" cap="none" normalizeH="0" baseline="0" smtClean="0">
                  <a:ln>
                    <a:noFill/>
                  </a:ln>
                  <a:solidFill>
                    <a:srgbClr val="0070C0"/>
                  </a:solidFill>
                  <a:effectLst/>
                  <a:latin typeface="Calibri" pitchFamily="34" charset="0"/>
                  <a:cs typeface="Arial" pitchFamily="34" charset="0"/>
                </a:rPr>
                <a:t>UNI 11528</a:t>
              </a:r>
              <a:r>
                <a:rPr kumimoji="0" lang="it-IT" b="0" i="0" u="none" strike="noStrike" cap="none" normalizeH="0" baseline="0" smtClean="0">
                  <a:ln>
                    <a:noFill/>
                  </a:ln>
                  <a:solidFill>
                    <a:srgbClr val="0070C0"/>
                  </a:solidFill>
                  <a:effectLst/>
                  <a:latin typeface="Calibri" pitchFamily="34" charset="0"/>
                  <a:cs typeface="Arial" pitchFamily="34" charset="0"/>
                </a:rPr>
                <a:t> </a:t>
              </a:r>
              <a:r>
                <a:rPr kumimoji="0" lang="it-IT" b="0" i="0" u="none" strike="noStrike" cap="none" normalizeH="0" baseline="0" smtClean="0">
                  <a:ln>
                    <a:noFill/>
                  </a:ln>
                  <a:solidFill>
                    <a:schemeClr val="tx1"/>
                  </a:solidFill>
                  <a:effectLst/>
                  <a:latin typeface="Calibri" pitchFamily="34" charset="0"/>
                  <a:cs typeface="Arial" pitchFamily="34" charset="0"/>
                </a:rPr>
                <a:t>per gli impianti di adduzione.  La norma prende in considerazione: La collocazione dei generatori; la ventilazione dei locali ; la superficie finestrata; la sicurezza antincendio; norme di progettazione e di installazione; ventilazione e areazione ambienti</a:t>
              </a:r>
              <a:endParaRPr kumimoji="0" lang="it-IT"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1470" y="13785"/>
              <a:ext cx="9386" cy="1837"/>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415" y="13455"/>
              <a:ext cx="1755"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074" name="Picture 2"/>
          <p:cNvPicPr>
            <a:picLocks noChangeAspect="1" noChangeArrowheads="1"/>
          </p:cNvPicPr>
          <p:nvPr/>
        </p:nvPicPr>
        <p:blipFill>
          <a:blip r:embed="rId3" cstate="print"/>
          <a:srcRect/>
          <a:stretch>
            <a:fillRect/>
          </a:stretch>
        </p:blipFill>
        <p:spPr bwMode="auto">
          <a:xfrm>
            <a:off x="539552" y="2564904"/>
            <a:ext cx="8557793" cy="39604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260648"/>
            <a:ext cx="8640960" cy="1944216"/>
            <a:chOff x="1924" y="8283"/>
            <a:chExt cx="7983" cy="2039"/>
          </a:xfrm>
        </p:grpSpPr>
        <p:sp>
          <p:nvSpPr>
            <p:cNvPr id="1027" name="Text Box 3"/>
            <p:cNvSpPr txBox="1">
              <a:spLocks noChangeArrowheads="1"/>
            </p:cNvSpPr>
            <p:nvPr/>
          </p:nvSpPr>
          <p:spPr bwMode="auto">
            <a:xfrm>
              <a:off x="1924" y="8721"/>
              <a:ext cx="7868" cy="1601"/>
            </a:xfrm>
            <a:prstGeom prst="rect">
              <a:avLst/>
            </a:prstGeom>
            <a:solidFill>
              <a:srgbClr val="FFFFFF"/>
            </a:solidFill>
            <a:ln w="9525">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La velocità dei gas combustibili nelle codotte può essere contenuta entro i 5 m/s. Nella distribuzione all’utenza, ovvero dal contatore all’utenza medesima. </a:t>
              </a:r>
              <a:r>
                <a:rPr lang="it-IT" smtClean="0">
                  <a:latin typeface="Arial" pitchFamily="34" charset="0"/>
                  <a:cs typeface="Arial" pitchFamily="34" charset="0"/>
                </a:rPr>
                <a:t>P</a:t>
              </a:r>
              <a:r>
                <a:rPr kumimoji="0" lang="it-IT" b="0" i="0" u="none" strike="noStrike" cap="none" normalizeH="0" baseline="0" smtClean="0">
                  <a:ln>
                    <a:noFill/>
                  </a:ln>
                  <a:solidFill>
                    <a:schemeClr val="tx1"/>
                  </a:solidFill>
                  <a:effectLst/>
                  <a:latin typeface="Arial" pitchFamily="34" charset="0"/>
                  <a:cs typeface="Arial" pitchFamily="34" charset="0"/>
                </a:rPr>
                <a:t>er mantenere  una pressione  di 30..50 mbar, la velocità deve essere contenuta entro 1/4 di quella della condotte per non superare una perdita di carico max di 2 mbar per il GPL e 1 mbar per il gas Metano.</a:t>
              </a:r>
            </a:p>
          </p:txBody>
        </p:sp>
        <p:sp>
          <p:nvSpPr>
            <p:cNvPr id="1028" name="AutoShape 4"/>
            <p:cNvSpPr>
              <a:spLocks noChangeArrowheads="1"/>
            </p:cNvSpPr>
            <p:nvPr/>
          </p:nvSpPr>
          <p:spPr bwMode="auto">
            <a:xfrm>
              <a:off x="1924" y="8628"/>
              <a:ext cx="7983" cy="1694"/>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407" y="8283"/>
              <a:ext cx="1913" cy="45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50" name="Picture 2"/>
          <p:cNvPicPr>
            <a:picLocks noChangeAspect="1" noChangeArrowheads="1"/>
          </p:cNvPicPr>
          <p:nvPr/>
        </p:nvPicPr>
        <p:blipFill>
          <a:blip r:embed="rId2" cstate="print"/>
          <a:srcRect/>
          <a:stretch>
            <a:fillRect/>
          </a:stretch>
        </p:blipFill>
        <p:spPr bwMode="auto">
          <a:xfrm>
            <a:off x="395536" y="2708919"/>
            <a:ext cx="8352928" cy="396289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51520" y="692696"/>
            <a:ext cx="8640960" cy="2952631"/>
            <a:chOff x="1302" y="13501"/>
            <a:chExt cx="9654" cy="3042"/>
          </a:xfrm>
        </p:grpSpPr>
        <p:sp>
          <p:nvSpPr>
            <p:cNvPr id="1027" name="Text Box 3"/>
            <p:cNvSpPr txBox="1">
              <a:spLocks noChangeArrowheads="1"/>
            </p:cNvSpPr>
            <p:nvPr/>
          </p:nvSpPr>
          <p:spPr bwMode="auto">
            <a:xfrm>
              <a:off x="1452" y="14054"/>
              <a:ext cx="9342" cy="18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i="0" u="none" strike="noStrike" cap="none" normalizeH="0" baseline="0" smtClean="0">
                  <a:ln>
                    <a:noFill/>
                  </a:ln>
                  <a:solidFill>
                    <a:schemeClr val="tx1"/>
                  </a:solidFill>
                  <a:effectLst/>
                  <a:latin typeface="Arial" pitchFamily="34" charset="0"/>
                  <a:cs typeface="Arial" pitchFamily="34" charset="0"/>
                </a:rPr>
                <a:t>Con l’utilizzo delle schede di calcolo gli algoritmi introdotti devono intendersi sperimentali. Non sono sempre giustificati risultati che possono sfiorare differenze del 50% se non oltre. Questo lo possiamo osservare nella determinazione delle perdite di carico nei condotti sia per il trasporto di liquidi che gassosi. Nei casi pratici è sempre opportuno rilevare i valori dai manometri posti a monte e a valle. dei condotti. Detti valori sono reali. Per qualunque formula è stata adottata si introdurrà un coefficiente correttivo “K” alla scheda di  calcolo.</a:t>
              </a:r>
            </a:p>
          </p:txBody>
        </p:sp>
        <p:sp>
          <p:nvSpPr>
            <p:cNvPr id="1028" name="AutoShape 4"/>
            <p:cNvSpPr>
              <a:spLocks noChangeArrowheads="1"/>
            </p:cNvSpPr>
            <p:nvPr/>
          </p:nvSpPr>
          <p:spPr bwMode="auto">
            <a:xfrm>
              <a:off x="1302" y="13824"/>
              <a:ext cx="9654" cy="2719"/>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709" y="13501"/>
              <a:ext cx="1774" cy="63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24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 name="Rettangolo 14"/>
          <p:cNvSpPr/>
          <p:nvPr/>
        </p:nvSpPr>
        <p:spPr>
          <a:xfrm>
            <a:off x="2843808" y="6093296"/>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2915816" y="6597352"/>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p:cNvPicPr>
            <a:picLocks noChangeAspect="1" noChangeArrowheads="1"/>
          </p:cNvPicPr>
          <p:nvPr/>
        </p:nvPicPr>
        <p:blipFill>
          <a:blip r:embed="rId2" cstate="print"/>
          <a:srcRect/>
          <a:stretch>
            <a:fillRect/>
          </a:stretch>
        </p:blipFill>
        <p:spPr bwMode="auto">
          <a:xfrm>
            <a:off x="467544" y="3861048"/>
            <a:ext cx="8136904" cy="268212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52400" y="152400"/>
            <a:ext cx="9144000" cy="661535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asellaDiTesto 2"/>
          <p:cNvSpPr txBox="1"/>
          <p:nvPr/>
        </p:nvSpPr>
        <p:spPr>
          <a:xfrm>
            <a:off x="6588224" y="6237312"/>
            <a:ext cx="3024336" cy="369332"/>
          </a:xfrm>
          <a:prstGeom prst="rect">
            <a:avLst/>
          </a:prstGeom>
          <a:noFill/>
        </p:spPr>
        <p:txBody>
          <a:bodyPr wrap="square" rtlCol="0">
            <a:spAutoFit/>
          </a:bodyPr>
          <a:lstStyle/>
          <a:p>
            <a:r>
              <a:rPr lang="it-IT" smtClean="0"/>
              <a:t>3  Faq.2458</a:t>
            </a:r>
            <a:endParaRPr lang="it-IT"/>
          </a:p>
        </p:txBody>
      </p:sp>
      <p:grpSp>
        <p:nvGrpSpPr>
          <p:cNvPr id="1026" name="Group 2"/>
          <p:cNvGrpSpPr>
            <a:grpSpLocks/>
          </p:cNvGrpSpPr>
          <p:nvPr/>
        </p:nvGrpSpPr>
        <p:grpSpPr bwMode="auto">
          <a:xfrm>
            <a:off x="395536" y="260648"/>
            <a:ext cx="8424936" cy="2421508"/>
            <a:chOff x="2132" y="12396"/>
            <a:chExt cx="7960" cy="2280"/>
          </a:xfrm>
        </p:grpSpPr>
        <p:sp>
          <p:nvSpPr>
            <p:cNvPr id="1027" name="Text Box 3"/>
            <p:cNvSpPr txBox="1">
              <a:spLocks noChangeArrowheads="1"/>
            </p:cNvSpPr>
            <p:nvPr/>
          </p:nvSpPr>
          <p:spPr bwMode="auto">
            <a:xfrm>
              <a:off x="2132" y="12914"/>
              <a:ext cx="7868" cy="17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Con l’installazione dei pannelli solari termici sia a circolazione naturale che a circolazione forzata è sempre opportuno prevedere provvedimenti funzionali nel periodo della loro esistenza. In teoria dovrebbero “</a:t>
              </a:r>
              <a:r>
                <a:rPr kumimoji="0" lang="it-IT" b="1" i="0" u="none" strike="noStrike" cap="none" normalizeH="0" baseline="0" smtClean="0">
                  <a:ln>
                    <a:noFill/>
                  </a:ln>
                  <a:solidFill>
                    <a:schemeClr val="tx1"/>
                  </a:solidFill>
                  <a:effectLst/>
                  <a:latin typeface="Arial" pitchFamily="34" charset="0"/>
                  <a:cs typeface="Arial" pitchFamily="34" charset="0"/>
                </a:rPr>
                <a:t>sempre”</a:t>
              </a:r>
              <a:r>
                <a:rPr kumimoji="0" lang="it-IT" b="0" i="0" u="none" strike="noStrike" cap="none" normalizeH="0" baseline="0" smtClean="0">
                  <a:ln>
                    <a:noFill/>
                  </a:ln>
                  <a:solidFill>
                    <a:schemeClr val="tx1"/>
                  </a:solidFill>
                  <a:effectLst/>
                  <a:latin typeface="Arial" pitchFamily="34" charset="0"/>
                  <a:cs typeface="Arial" pitchFamily="34" charset="0"/>
                </a:rPr>
                <a:t> funzionale sia in circuito chiuso che aperto. Problemi dove necessita porre la massima attenzione sono: La presenza di sedimentabili e l’eccessiva temperatura estiva.</a:t>
              </a:r>
            </a:p>
          </p:txBody>
        </p:sp>
        <p:sp>
          <p:nvSpPr>
            <p:cNvPr id="1028" name="AutoShape 4"/>
            <p:cNvSpPr>
              <a:spLocks noChangeArrowheads="1"/>
            </p:cNvSpPr>
            <p:nvPr/>
          </p:nvSpPr>
          <p:spPr bwMode="auto">
            <a:xfrm>
              <a:off x="2132" y="12822"/>
              <a:ext cx="7960" cy="1608"/>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064" y="12396"/>
              <a:ext cx="1659" cy="4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32" name="Picture 8"/>
          <p:cNvPicPr>
            <a:picLocks noChangeAspect="1" noChangeArrowheads="1"/>
          </p:cNvPicPr>
          <p:nvPr/>
        </p:nvPicPr>
        <p:blipFill>
          <a:blip r:embed="rId2" cstate="print"/>
          <a:srcRect/>
          <a:stretch>
            <a:fillRect/>
          </a:stretch>
        </p:blipFill>
        <p:spPr bwMode="auto">
          <a:xfrm>
            <a:off x="611560" y="2708920"/>
            <a:ext cx="2381250" cy="904875"/>
          </a:xfrm>
          <a:prstGeom prst="rect">
            <a:avLst/>
          </a:prstGeom>
          <a:noFill/>
          <a:ln w="9525">
            <a:noFill/>
            <a:miter lim="800000"/>
            <a:headEnd/>
            <a:tailEnd/>
          </a:ln>
        </p:spPr>
      </p:pic>
      <p:sp>
        <p:nvSpPr>
          <p:cNvPr id="10" name="CasellaDiTesto 9"/>
          <p:cNvSpPr txBox="1"/>
          <p:nvPr/>
        </p:nvSpPr>
        <p:spPr>
          <a:xfrm>
            <a:off x="539552" y="3789040"/>
            <a:ext cx="2520280" cy="923330"/>
          </a:xfrm>
          <a:prstGeom prst="rect">
            <a:avLst/>
          </a:prstGeom>
          <a:noFill/>
        </p:spPr>
        <p:txBody>
          <a:bodyPr wrap="square" rtlCol="0">
            <a:spAutoFit/>
          </a:bodyPr>
          <a:lstStyle/>
          <a:p>
            <a:pPr algn="ctr"/>
            <a:r>
              <a:rPr lang="it-IT" smtClean="0"/>
              <a:t>Schema inpianto pannelli solari a circolazione naturale</a:t>
            </a:r>
            <a:endParaRPr lang="it-IT"/>
          </a:p>
        </p:txBody>
      </p:sp>
      <p:pic>
        <p:nvPicPr>
          <p:cNvPr id="1033" name="Picture 9"/>
          <p:cNvPicPr>
            <a:picLocks noChangeAspect="1" noChangeArrowheads="1"/>
          </p:cNvPicPr>
          <p:nvPr/>
        </p:nvPicPr>
        <p:blipFill>
          <a:blip r:embed="rId3" cstate="print"/>
          <a:srcRect/>
          <a:stretch>
            <a:fillRect/>
          </a:stretch>
        </p:blipFill>
        <p:spPr bwMode="auto">
          <a:xfrm>
            <a:off x="3131840" y="2636912"/>
            <a:ext cx="5472608" cy="328356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380312" y="6309320"/>
            <a:ext cx="1512168" cy="369332"/>
          </a:xfrm>
          <a:prstGeom prst="rect">
            <a:avLst/>
          </a:prstGeom>
          <a:noFill/>
        </p:spPr>
        <p:txBody>
          <a:bodyPr wrap="square" rtlCol="0">
            <a:spAutoFit/>
          </a:bodyPr>
          <a:lstStyle/>
          <a:p>
            <a:r>
              <a:rPr lang="it-IT" smtClean="0"/>
              <a:t>4  Faq.2459</a:t>
            </a:r>
            <a:endParaRPr lang="it-IT"/>
          </a:p>
        </p:txBody>
      </p:sp>
      <p:grpSp>
        <p:nvGrpSpPr>
          <p:cNvPr id="1026" name="Group 2"/>
          <p:cNvGrpSpPr>
            <a:grpSpLocks/>
          </p:cNvGrpSpPr>
          <p:nvPr/>
        </p:nvGrpSpPr>
        <p:grpSpPr bwMode="auto">
          <a:xfrm>
            <a:off x="395536" y="0"/>
            <a:ext cx="8424936" cy="3068960"/>
            <a:chOff x="1306" y="2796"/>
            <a:chExt cx="9611" cy="2897"/>
          </a:xfrm>
        </p:grpSpPr>
        <p:sp>
          <p:nvSpPr>
            <p:cNvPr id="1027" name="Text Box 3"/>
            <p:cNvSpPr txBox="1">
              <a:spLocks noChangeArrowheads="1"/>
            </p:cNvSpPr>
            <p:nvPr/>
          </p:nvSpPr>
          <p:spPr bwMode="auto">
            <a:xfrm>
              <a:off x="1624" y="3483"/>
              <a:ext cx="9092" cy="19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Per l’affinazione delle acque vengono utilizzati filtri a filo avvolto e sistemi con carboni attivi. Entrambi i sistemi sono suggeriti dalla ditte costruttrici di apparecchiature che  contengono detti sistemi di filtrazione. Se la vendita di detti componenti è basata su sistemi commerciali, una volta avvenuta l’installazione è opportuno sostenerne anche la manutenzione programmata a volte con costi non sempre accessibili. Vantaggi? Siamo protetti dalla proliferazione batterica. A volte sorge il dubbio: è stato necessario? Una riflessione e un consiglio dagli esperti e dalle ASL sarebbe necessario</a:t>
              </a:r>
            </a:p>
          </p:txBody>
        </p:sp>
        <p:sp>
          <p:nvSpPr>
            <p:cNvPr id="1028" name="AutoShape 4"/>
            <p:cNvSpPr>
              <a:spLocks noChangeArrowheads="1"/>
            </p:cNvSpPr>
            <p:nvPr/>
          </p:nvSpPr>
          <p:spPr bwMode="auto">
            <a:xfrm>
              <a:off x="1306" y="3198"/>
              <a:ext cx="9611" cy="2495"/>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8071" y="2796"/>
              <a:ext cx="1942" cy="6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24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6" name="Picture 5"/>
          <p:cNvPicPr>
            <a:picLocks noChangeAspect="1" noChangeArrowheads="1"/>
          </p:cNvPicPr>
          <p:nvPr/>
        </p:nvPicPr>
        <p:blipFill>
          <a:blip r:embed="rId2" cstate="print"/>
          <a:srcRect/>
          <a:stretch>
            <a:fillRect/>
          </a:stretch>
        </p:blipFill>
        <p:spPr bwMode="auto">
          <a:xfrm>
            <a:off x="3779912" y="3284984"/>
            <a:ext cx="1440160" cy="2984913"/>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539552" y="3284984"/>
            <a:ext cx="3219450" cy="2924175"/>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251520" y="6237312"/>
            <a:ext cx="3672408" cy="379637"/>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5436096" y="3212976"/>
            <a:ext cx="1152128" cy="2936521"/>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4499992" y="6309320"/>
            <a:ext cx="2621272" cy="329183"/>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6804248" y="3284984"/>
            <a:ext cx="1872208" cy="2179250"/>
          </a:xfrm>
          <a:prstGeom prst="rect">
            <a:avLst/>
          </a:prstGeom>
          <a:noFill/>
          <a:ln w="9525">
            <a:noFill/>
            <a:miter lim="800000"/>
            <a:headEnd/>
            <a:tailEnd/>
          </a:ln>
        </p:spPr>
      </p:pic>
      <p:pic>
        <p:nvPicPr>
          <p:cNvPr id="1035" name="Picture 11"/>
          <p:cNvPicPr>
            <a:picLocks noChangeAspect="1" noChangeArrowheads="1"/>
          </p:cNvPicPr>
          <p:nvPr/>
        </p:nvPicPr>
        <p:blipFill>
          <a:blip r:embed="rId8" cstate="print"/>
          <a:srcRect/>
          <a:stretch>
            <a:fillRect/>
          </a:stretch>
        </p:blipFill>
        <p:spPr bwMode="auto">
          <a:xfrm>
            <a:off x="7164288" y="5517232"/>
            <a:ext cx="1400175" cy="638175"/>
          </a:xfrm>
          <a:prstGeom prst="rect">
            <a:avLst/>
          </a:prstGeom>
          <a:noFill/>
          <a:ln w="9525">
            <a:noFill/>
            <a:miter lim="800000"/>
            <a:headEnd/>
            <a:tailEnd/>
          </a:ln>
        </p:spPr>
      </p:pic>
      <p:sp>
        <p:nvSpPr>
          <p:cNvPr id="17" name="Freccia a destra 16"/>
          <p:cNvSpPr/>
          <p:nvPr/>
        </p:nvSpPr>
        <p:spPr>
          <a:xfrm>
            <a:off x="5148064" y="4581128"/>
            <a:ext cx="36004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sinistra 17"/>
          <p:cNvSpPr/>
          <p:nvPr/>
        </p:nvSpPr>
        <p:spPr>
          <a:xfrm>
            <a:off x="3635896" y="4653136"/>
            <a:ext cx="36004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6804248" y="3212976"/>
            <a:ext cx="2016224" cy="30243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87816" y="3140968"/>
            <a:ext cx="1656184" cy="369332"/>
          </a:xfrm>
          <a:prstGeom prst="rect">
            <a:avLst/>
          </a:prstGeom>
          <a:noFill/>
        </p:spPr>
        <p:txBody>
          <a:bodyPr wrap="square" rtlCol="0">
            <a:spAutoFit/>
          </a:bodyPr>
          <a:lstStyle/>
          <a:p>
            <a:r>
              <a:rPr lang="it-IT" smtClean="0"/>
              <a:t>5  Faq.2460</a:t>
            </a:r>
            <a:endParaRPr lang="it-IT"/>
          </a:p>
        </p:txBody>
      </p:sp>
      <p:grpSp>
        <p:nvGrpSpPr>
          <p:cNvPr id="2050" name="Group 2"/>
          <p:cNvGrpSpPr>
            <a:grpSpLocks/>
          </p:cNvGrpSpPr>
          <p:nvPr/>
        </p:nvGrpSpPr>
        <p:grpSpPr bwMode="auto">
          <a:xfrm>
            <a:off x="323528" y="260648"/>
            <a:ext cx="8424936" cy="2448272"/>
            <a:chOff x="1725" y="7935"/>
            <a:chExt cx="8205" cy="1965"/>
          </a:xfrm>
        </p:grpSpPr>
        <p:sp>
          <p:nvSpPr>
            <p:cNvPr id="2051" name="Text Box 3"/>
            <p:cNvSpPr txBox="1">
              <a:spLocks noChangeArrowheads="1"/>
            </p:cNvSpPr>
            <p:nvPr/>
          </p:nvSpPr>
          <p:spPr bwMode="auto">
            <a:xfrm>
              <a:off x="1725" y="8385"/>
              <a:ext cx="8085" cy="1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Per ottenere una discreta condensazione con la caldaia è sempre opportuno consentire una temperatura di ritorno entro 40..45°C alla caldaia medesima. Questo è solo possibile con una temperatura caldaia non superiore a 70°C; la presenza di valvole termostatiche e la regolazione micrometrica dei detentori posti sui terminali  o dei flussimetri nel sistema radiante.</a:t>
              </a:r>
            </a:p>
          </p:txBody>
        </p:sp>
        <p:sp>
          <p:nvSpPr>
            <p:cNvPr id="2052" name="AutoShape 4"/>
            <p:cNvSpPr>
              <a:spLocks noChangeArrowheads="1"/>
            </p:cNvSpPr>
            <p:nvPr/>
          </p:nvSpPr>
          <p:spPr bwMode="auto">
            <a:xfrm>
              <a:off x="1725" y="8265"/>
              <a:ext cx="8205" cy="1635"/>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053" name="Text Box 5"/>
            <p:cNvSpPr txBox="1">
              <a:spLocks noChangeArrowheads="1"/>
            </p:cNvSpPr>
            <p:nvPr/>
          </p:nvSpPr>
          <p:spPr bwMode="auto">
            <a:xfrm>
              <a:off x="7530" y="7935"/>
              <a:ext cx="1650"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 name="Picture 2"/>
          <p:cNvPicPr>
            <a:picLocks noChangeAspect="1" noChangeArrowheads="1"/>
          </p:cNvPicPr>
          <p:nvPr/>
        </p:nvPicPr>
        <p:blipFill>
          <a:blip r:embed="rId2" cstate="print"/>
          <a:srcRect l="24110" t="4710" r="40219" b="6452"/>
          <a:stretch>
            <a:fillRect/>
          </a:stretch>
        </p:blipFill>
        <p:spPr bwMode="auto">
          <a:xfrm>
            <a:off x="323528" y="2708920"/>
            <a:ext cx="4464496" cy="3672408"/>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444208" y="3789040"/>
            <a:ext cx="1440160" cy="1463388"/>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4932040" y="2996952"/>
            <a:ext cx="1368152" cy="1490308"/>
          </a:xfrm>
          <a:prstGeom prst="rect">
            <a:avLst/>
          </a:prstGeom>
          <a:noFill/>
          <a:ln w="9525">
            <a:noFill/>
            <a:miter lim="800000"/>
            <a:headEnd/>
            <a:tailEnd/>
          </a:ln>
        </p:spPr>
      </p:pic>
      <p:cxnSp>
        <p:nvCxnSpPr>
          <p:cNvPr id="13" name="Connettore 2 12"/>
          <p:cNvCxnSpPr/>
          <p:nvPr/>
        </p:nvCxnSpPr>
        <p:spPr>
          <a:xfrm flipH="1">
            <a:off x="4716016" y="4077072"/>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4860032" y="5013176"/>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5" cstate="print"/>
          <a:srcRect l="24164" t="19161" r="15426" b="37291"/>
          <a:stretch>
            <a:fillRect/>
          </a:stretch>
        </p:blipFill>
        <p:spPr bwMode="auto">
          <a:xfrm>
            <a:off x="2915816" y="5301208"/>
            <a:ext cx="5976664" cy="1423015"/>
          </a:xfrm>
          <a:prstGeom prst="rect">
            <a:avLst/>
          </a:prstGeom>
          <a:noFill/>
          <a:ln w="9525">
            <a:noFill/>
            <a:miter lim="800000"/>
            <a:headEnd/>
            <a:tailEnd/>
          </a:ln>
          <a:effectLst/>
        </p:spPr>
      </p:pic>
      <p:sp>
        <p:nvSpPr>
          <p:cNvPr id="20" name="Freccia in giù 19"/>
          <p:cNvSpPr/>
          <p:nvPr/>
        </p:nvSpPr>
        <p:spPr>
          <a:xfrm>
            <a:off x="7092280" y="5301208"/>
            <a:ext cx="504056" cy="7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6  Faq.2461</a:t>
            </a:r>
            <a:endParaRPr lang="it-IT"/>
          </a:p>
        </p:txBody>
      </p:sp>
      <p:grpSp>
        <p:nvGrpSpPr>
          <p:cNvPr id="3074" name="Group 2"/>
          <p:cNvGrpSpPr>
            <a:grpSpLocks/>
          </p:cNvGrpSpPr>
          <p:nvPr/>
        </p:nvGrpSpPr>
        <p:grpSpPr bwMode="auto">
          <a:xfrm>
            <a:off x="251520" y="-3"/>
            <a:ext cx="8568952" cy="2204700"/>
            <a:chOff x="1485" y="13905"/>
            <a:chExt cx="8985" cy="1756"/>
          </a:xfrm>
        </p:grpSpPr>
        <p:sp>
          <p:nvSpPr>
            <p:cNvPr id="3075" name="Text Box 3"/>
            <p:cNvSpPr txBox="1">
              <a:spLocks noChangeArrowheads="1"/>
            </p:cNvSpPr>
            <p:nvPr/>
          </p:nvSpPr>
          <p:spPr bwMode="auto">
            <a:xfrm>
              <a:off x="1560" y="14385"/>
              <a:ext cx="8805" cy="121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Nel posizionamento delle apparecchiature è opportuno osservarne  il senso del flusso . Lo stesso si</a:t>
              </a:r>
              <a:r>
                <a:rPr kumimoji="0" lang="it-IT" b="0" i="0" u="none" strike="noStrike" cap="none" normalizeH="0" smtClean="0">
                  <a:ln>
                    <a:noFill/>
                  </a:ln>
                  <a:solidFill>
                    <a:schemeClr val="tx1"/>
                  </a:solidFill>
                  <a:effectLst/>
                  <a:latin typeface="Arial" pitchFamily="34" charset="0"/>
                  <a:cs typeface="Arial" pitchFamily="34" charset="0"/>
                </a:rPr>
                <a:t> presenta </a:t>
              </a:r>
              <a:r>
                <a:rPr kumimoji="0" lang="it-IT" b="0" i="0" u="none" strike="noStrike" cap="none" normalizeH="0" baseline="0" smtClean="0">
                  <a:ln>
                    <a:noFill/>
                  </a:ln>
                  <a:solidFill>
                    <a:schemeClr val="tx1"/>
                  </a:solidFill>
                  <a:effectLst/>
                  <a:latin typeface="Arial" pitchFamily="34" charset="0"/>
                  <a:cs typeface="Arial" pitchFamily="34" charset="0"/>
                </a:rPr>
                <a:t>sempre orizzontale per consentire un’equilibrata distribuzione del flusso su tutta la sezione. Inoltre  le apparecchiature elettriche devono essere poste sempre posizionate verso l’alto per evitare che eventuali perdite per trafilamento ne coinvolgono l’apparato elettrico.</a:t>
              </a:r>
            </a:p>
          </p:txBody>
        </p:sp>
        <p:sp>
          <p:nvSpPr>
            <p:cNvPr id="3076" name="AutoShape 4"/>
            <p:cNvSpPr>
              <a:spLocks noChangeArrowheads="1"/>
            </p:cNvSpPr>
            <p:nvPr/>
          </p:nvSpPr>
          <p:spPr bwMode="auto">
            <a:xfrm>
              <a:off x="1485" y="14253"/>
              <a:ext cx="8985" cy="1408"/>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077" name="Text Box 5"/>
            <p:cNvSpPr txBox="1">
              <a:spLocks noChangeArrowheads="1"/>
            </p:cNvSpPr>
            <p:nvPr/>
          </p:nvSpPr>
          <p:spPr bwMode="auto">
            <a:xfrm>
              <a:off x="8145" y="13905"/>
              <a:ext cx="1635" cy="5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ttangolo 6"/>
          <p:cNvSpPr/>
          <p:nvPr/>
        </p:nvSpPr>
        <p:spPr>
          <a:xfrm>
            <a:off x="539552" y="2564904"/>
            <a:ext cx="8064896" cy="923330"/>
          </a:xfrm>
          <a:prstGeom prst="rect">
            <a:avLst/>
          </a:prstGeom>
        </p:spPr>
        <p:txBody>
          <a:bodyPr wrap="square">
            <a:spAutoFit/>
          </a:bodyPr>
          <a:lstStyle/>
          <a:p>
            <a:pPr algn="just"/>
            <a:r>
              <a:rPr lang="it-IT" smtClean="0"/>
              <a:t>Per un impianto con condotte sotto pressione il flusso è sempre rettilineo  su tutta la sezione. L’attritro sulla parete della conduttura ne riduce la velocità in corrispondenza della me desima.</a:t>
            </a:r>
            <a:endParaRPr lang="it-IT"/>
          </a:p>
        </p:txBody>
      </p:sp>
      <p:pic>
        <p:nvPicPr>
          <p:cNvPr id="3" name="Picture 2"/>
          <p:cNvPicPr>
            <a:picLocks noChangeAspect="1" noChangeArrowheads="1"/>
          </p:cNvPicPr>
          <p:nvPr/>
        </p:nvPicPr>
        <p:blipFill>
          <a:blip r:embed="rId2" cstate="print"/>
          <a:srcRect/>
          <a:stretch>
            <a:fillRect/>
          </a:stretch>
        </p:blipFill>
        <p:spPr bwMode="auto">
          <a:xfrm>
            <a:off x="2771800" y="3429000"/>
            <a:ext cx="3888432" cy="1840678"/>
          </a:xfrm>
          <a:prstGeom prst="rect">
            <a:avLst/>
          </a:prstGeom>
          <a:noFill/>
          <a:ln w="9525">
            <a:noFill/>
            <a:miter lim="800000"/>
            <a:headEnd/>
            <a:tailEnd/>
          </a:ln>
        </p:spPr>
      </p:pic>
      <p:sp>
        <p:nvSpPr>
          <p:cNvPr id="9" name="CasellaDiTesto 8"/>
          <p:cNvSpPr txBox="1"/>
          <p:nvPr/>
        </p:nvSpPr>
        <p:spPr>
          <a:xfrm>
            <a:off x="683568" y="3645024"/>
            <a:ext cx="1872208" cy="923330"/>
          </a:xfrm>
          <a:prstGeom prst="rect">
            <a:avLst/>
          </a:prstGeom>
          <a:noFill/>
        </p:spPr>
        <p:txBody>
          <a:bodyPr wrap="square" rtlCol="0">
            <a:spAutoFit/>
          </a:bodyPr>
          <a:lstStyle/>
          <a:p>
            <a:pPr algn="r"/>
            <a:r>
              <a:rPr lang="it-IT" smtClean="0"/>
              <a:t>Moto laminare e velocità di scorrimento</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7  Faq.2462</a:t>
            </a:r>
            <a:endParaRPr lang="it-IT"/>
          </a:p>
        </p:txBody>
      </p:sp>
      <p:grpSp>
        <p:nvGrpSpPr>
          <p:cNvPr id="4098" name="Group 2"/>
          <p:cNvGrpSpPr>
            <a:grpSpLocks/>
          </p:cNvGrpSpPr>
          <p:nvPr/>
        </p:nvGrpSpPr>
        <p:grpSpPr bwMode="auto">
          <a:xfrm>
            <a:off x="251520" y="188640"/>
            <a:ext cx="8640960" cy="2093967"/>
            <a:chOff x="1455" y="14145"/>
            <a:chExt cx="9630" cy="1590"/>
          </a:xfrm>
        </p:grpSpPr>
        <p:sp>
          <p:nvSpPr>
            <p:cNvPr id="4099" name="Text Box 3"/>
            <p:cNvSpPr txBox="1">
              <a:spLocks noChangeArrowheads="1"/>
            </p:cNvSpPr>
            <p:nvPr/>
          </p:nvSpPr>
          <p:spPr bwMode="auto">
            <a:xfrm>
              <a:off x="1530" y="14640"/>
              <a:ext cx="9435" cy="10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Per prevenire il fenomeno della proliferazione della Legionella,  un indicazione alquanto semplice sarebbe quella di inserire il miscelatore termostatico direttamente sul collettore  di distribuzione del sanitario.</a:t>
              </a:r>
            </a:p>
          </p:txBody>
        </p:sp>
        <p:sp>
          <p:nvSpPr>
            <p:cNvPr id="4100" name="AutoShape 4"/>
            <p:cNvSpPr>
              <a:spLocks noChangeArrowheads="1"/>
            </p:cNvSpPr>
            <p:nvPr/>
          </p:nvSpPr>
          <p:spPr bwMode="auto">
            <a:xfrm>
              <a:off x="1455" y="14480"/>
              <a:ext cx="9630" cy="923"/>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4101" name="Text Box 5"/>
            <p:cNvSpPr txBox="1">
              <a:spLocks noChangeArrowheads="1"/>
            </p:cNvSpPr>
            <p:nvPr/>
          </p:nvSpPr>
          <p:spPr bwMode="auto">
            <a:xfrm>
              <a:off x="8850" y="14145"/>
              <a:ext cx="1740" cy="5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 name="Picture 3"/>
          <p:cNvPicPr>
            <a:picLocks noChangeAspect="1" noChangeArrowheads="1"/>
          </p:cNvPicPr>
          <p:nvPr/>
        </p:nvPicPr>
        <p:blipFill>
          <a:blip r:embed="rId2" cstate="print"/>
          <a:srcRect/>
          <a:stretch>
            <a:fillRect/>
          </a:stretch>
        </p:blipFill>
        <p:spPr bwMode="auto">
          <a:xfrm>
            <a:off x="1187624" y="2348880"/>
            <a:ext cx="6972564" cy="244827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331640" y="5013176"/>
            <a:ext cx="1485900" cy="619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47856" y="6309320"/>
            <a:ext cx="1296144" cy="369332"/>
          </a:xfrm>
          <a:prstGeom prst="rect">
            <a:avLst/>
          </a:prstGeom>
          <a:noFill/>
        </p:spPr>
        <p:txBody>
          <a:bodyPr wrap="square" rtlCol="0">
            <a:spAutoFit/>
          </a:bodyPr>
          <a:lstStyle/>
          <a:p>
            <a:r>
              <a:rPr lang="it-IT" smtClean="0"/>
              <a:t>8  Faq.2463</a:t>
            </a:r>
            <a:endParaRPr lang="it-IT"/>
          </a:p>
        </p:txBody>
      </p:sp>
      <p:grpSp>
        <p:nvGrpSpPr>
          <p:cNvPr id="1026" name="Group 2"/>
          <p:cNvGrpSpPr>
            <a:grpSpLocks/>
          </p:cNvGrpSpPr>
          <p:nvPr/>
        </p:nvGrpSpPr>
        <p:grpSpPr bwMode="auto">
          <a:xfrm>
            <a:off x="251520" y="188640"/>
            <a:ext cx="8712968" cy="3455934"/>
            <a:chOff x="1350" y="5655"/>
            <a:chExt cx="9375" cy="3291"/>
          </a:xfrm>
        </p:grpSpPr>
        <p:sp>
          <p:nvSpPr>
            <p:cNvPr id="1027" name="Text Box 3"/>
            <p:cNvSpPr txBox="1">
              <a:spLocks noChangeArrowheads="1"/>
            </p:cNvSpPr>
            <p:nvPr/>
          </p:nvSpPr>
          <p:spPr bwMode="auto">
            <a:xfrm>
              <a:off x="1464" y="6120"/>
              <a:ext cx="9006" cy="2250"/>
            </a:xfrm>
            <a:prstGeom prst="rect">
              <a:avLst/>
            </a:prstGeom>
            <a:solidFill>
              <a:srgbClr val="FFFFFF"/>
            </a:solidFill>
            <a:ln w="762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Nel residenziale autonomo nella produzione dell’acqua calda per il riscaldamento degli ambienti  si richiede sempre il trattamento chimico con polifosfati per evitare incrostazioni indesiderate di carbonati negli  scambiatori di calore dei gruppi termici. Trattasi al riguardo sempre di circuiti chiusi. Nella produzione dell’acqua calda sanitaria destinata ai servizi e per il consumo umano deve essere privilegiato il trattamento  con anticalcare magnetico dove i carbonati vengono destabilizzati e resi sedimentabili ed espulsi nel circuito aperto ( imbiancatura pareti eliminabili con il semplice  panno bagnato per brevi tempi di deposito. Per tempi prolungati il carbonato tende a formare una patina incrostante eliminabile con soluzioni chimiche. ( es. Viacal)</a:t>
              </a:r>
            </a:p>
          </p:txBody>
        </p:sp>
        <p:sp>
          <p:nvSpPr>
            <p:cNvPr id="1028" name="AutoShape 4"/>
            <p:cNvSpPr>
              <a:spLocks noChangeArrowheads="1"/>
            </p:cNvSpPr>
            <p:nvPr/>
          </p:nvSpPr>
          <p:spPr bwMode="auto">
            <a:xfrm>
              <a:off x="1350" y="5985"/>
              <a:ext cx="9375" cy="2961"/>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029" name="Text Box 5"/>
            <p:cNvSpPr txBox="1">
              <a:spLocks noChangeArrowheads="1"/>
            </p:cNvSpPr>
            <p:nvPr/>
          </p:nvSpPr>
          <p:spPr bwMode="auto">
            <a:xfrm>
              <a:off x="7770" y="5655"/>
              <a:ext cx="1533" cy="5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70C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pic>
        <p:nvPicPr>
          <p:cNvPr id="5122" name="Picture 2"/>
          <p:cNvPicPr>
            <a:picLocks noChangeAspect="1" noChangeArrowheads="1"/>
          </p:cNvPicPr>
          <p:nvPr/>
        </p:nvPicPr>
        <p:blipFill>
          <a:blip r:embed="rId2" cstate="print"/>
          <a:srcRect l="25334" t="6968" r="24574" b="25098"/>
          <a:stretch>
            <a:fillRect/>
          </a:stretch>
        </p:blipFill>
        <p:spPr bwMode="auto">
          <a:xfrm>
            <a:off x="1547664" y="3717032"/>
            <a:ext cx="6264696" cy="28083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288" y="6093296"/>
            <a:ext cx="1656184" cy="369332"/>
          </a:xfrm>
          <a:prstGeom prst="rect">
            <a:avLst/>
          </a:prstGeom>
          <a:noFill/>
        </p:spPr>
        <p:txBody>
          <a:bodyPr wrap="square" rtlCol="0">
            <a:spAutoFit/>
          </a:bodyPr>
          <a:lstStyle/>
          <a:p>
            <a:r>
              <a:rPr lang="it-IT" smtClean="0"/>
              <a:t>9  Faq.2464</a:t>
            </a:r>
            <a:endParaRPr lang="it-IT"/>
          </a:p>
        </p:txBody>
      </p:sp>
      <p:grpSp>
        <p:nvGrpSpPr>
          <p:cNvPr id="2050" name="Group 2"/>
          <p:cNvGrpSpPr>
            <a:grpSpLocks/>
          </p:cNvGrpSpPr>
          <p:nvPr/>
        </p:nvGrpSpPr>
        <p:grpSpPr bwMode="auto">
          <a:xfrm>
            <a:off x="251520" y="3"/>
            <a:ext cx="8640960" cy="2148143"/>
            <a:chOff x="2130" y="14370"/>
            <a:chExt cx="8355" cy="1695"/>
          </a:xfrm>
        </p:grpSpPr>
        <p:sp>
          <p:nvSpPr>
            <p:cNvPr id="2051" name="Text Box 3"/>
            <p:cNvSpPr txBox="1">
              <a:spLocks noChangeArrowheads="1"/>
            </p:cNvSpPr>
            <p:nvPr/>
          </p:nvSpPr>
          <p:spPr bwMode="auto">
            <a:xfrm>
              <a:off x="2205" y="14820"/>
              <a:ext cx="8130" cy="12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smtClean="0">
                  <a:ln>
                    <a:noFill/>
                  </a:ln>
                  <a:solidFill>
                    <a:schemeClr val="tx1"/>
                  </a:solidFill>
                  <a:effectLst/>
                  <a:latin typeface="Arial" pitchFamily="34" charset="0"/>
                  <a:cs typeface="Arial" pitchFamily="34" charset="0"/>
                </a:rPr>
                <a:t>L’unità di misura  Pascal (Pa) è entrata nella stesura delle progettazioni dei sistemi termoidraulici.  Nei sistemi di misura  si riporta il fattore moltiplicatore rispetto alla unità di misura espressa in “bar”. Il Pascal  è stato introdotto per uniformare la misurazione di pressione e sforzo all'interno del Sistema Internazionale (SI), </a:t>
              </a:r>
            </a:p>
          </p:txBody>
        </p:sp>
        <p:sp>
          <p:nvSpPr>
            <p:cNvPr id="2052" name="AutoShape 4"/>
            <p:cNvSpPr>
              <a:spLocks noChangeArrowheads="1"/>
            </p:cNvSpPr>
            <p:nvPr/>
          </p:nvSpPr>
          <p:spPr bwMode="auto">
            <a:xfrm>
              <a:off x="2130" y="14730"/>
              <a:ext cx="8355" cy="1323"/>
            </a:xfrm>
            <a:prstGeom prst="roundRect">
              <a:avLst>
                <a:gd name="adj" fmla="val 16667"/>
              </a:avLst>
            </a:prstGeom>
            <a:noFill/>
            <a:ln w="76200">
              <a:solidFill>
                <a:srgbClr val="0070C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053" name="Text Box 5"/>
            <p:cNvSpPr txBox="1">
              <a:spLocks noChangeArrowheads="1"/>
            </p:cNvSpPr>
            <p:nvPr/>
          </p:nvSpPr>
          <p:spPr bwMode="auto">
            <a:xfrm>
              <a:off x="8175" y="14370"/>
              <a:ext cx="1890" cy="4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3600" b="0" i="0" u="none" strike="noStrike" cap="none" normalizeH="0" baseline="0" smtClean="0">
                  <a:ln>
                    <a:noFill/>
                  </a:ln>
                  <a:solidFill>
                    <a:srgbClr val="002060"/>
                  </a:solidFill>
                  <a:effectLst/>
                  <a:latin typeface="CommercialScript BT" pitchFamily="66" charset="0"/>
                  <a:cs typeface="Arial" pitchFamily="34" charset="0"/>
                </a:rPr>
                <a:t>Pillole</a:t>
              </a:r>
              <a:endParaRPr kumimoji="0" lang="it-IT"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9" name="Rettangolo 8"/>
          <p:cNvSpPr/>
          <p:nvPr/>
        </p:nvSpPr>
        <p:spPr>
          <a:xfrm>
            <a:off x="4788024" y="2276872"/>
            <a:ext cx="3888432" cy="2862322"/>
          </a:xfrm>
          <a:prstGeom prst="rect">
            <a:avLst/>
          </a:prstGeom>
        </p:spPr>
        <p:txBody>
          <a:bodyPr wrap="square">
            <a:spAutoFit/>
          </a:bodyPr>
          <a:lstStyle/>
          <a:p>
            <a:pPr algn="just"/>
            <a:r>
              <a:rPr lang="it-IT" smtClean="0"/>
              <a:t>Il </a:t>
            </a:r>
            <a:r>
              <a:rPr lang="it-IT" b="1" smtClean="0"/>
              <a:t>Pascal</a:t>
            </a:r>
            <a:r>
              <a:rPr lang="it-IT" smtClean="0"/>
              <a:t> (simbolo:Pa) è l’unità di misura derivata dal sistema internzionale per la pressione. E’ definito come la pressione esercitata da una forza in Neuton applicata perpendicolarmente  su una superficie di 1 m2</a:t>
            </a:r>
          </a:p>
          <a:p>
            <a:pPr algn="just"/>
            <a:endParaRPr lang="it-IT" smtClean="0"/>
          </a:p>
          <a:p>
            <a:pPr algn="just"/>
            <a:r>
              <a:rPr lang="it-IT" smtClean="0"/>
              <a:t>Applicazion:</a:t>
            </a:r>
          </a:p>
          <a:p>
            <a:pPr algn="just"/>
            <a:r>
              <a:rPr lang="it-IT" smtClean="0"/>
              <a:t>Nella meccanica si utilizza il MPa e Kpa  ( </a:t>
            </a:r>
            <a:r>
              <a:rPr lang="it-IT" b="1" smtClean="0"/>
              <a:t>100 kPa = 1 bar</a:t>
            </a:r>
            <a:r>
              <a:rPr lang="it-IT" smtClean="0"/>
              <a:t>)</a:t>
            </a:r>
          </a:p>
        </p:txBody>
      </p:sp>
      <p:sp>
        <p:nvSpPr>
          <p:cNvPr id="13" name="Rettangolo 12"/>
          <p:cNvSpPr/>
          <p:nvPr/>
        </p:nvSpPr>
        <p:spPr>
          <a:xfrm>
            <a:off x="323528" y="2492896"/>
            <a:ext cx="4572000" cy="2585323"/>
          </a:xfrm>
          <a:prstGeom prst="rect">
            <a:avLst/>
          </a:prstGeom>
        </p:spPr>
        <p:txBody>
          <a:bodyPr>
            <a:spAutoFit/>
          </a:bodyPr>
          <a:lstStyle/>
          <a:p>
            <a:r>
              <a:rPr lang="it-IT" smtClean="0"/>
              <a:t>1 Pa = 1 kg * m * s⁻² = 1 N / m²</a:t>
            </a:r>
          </a:p>
          <a:p>
            <a:r>
              <a:rPr lang="it-IT" smtClean="0"/>
              <a:t>1 MPa = 1'000'000 Pa = 10⁶ Pa</a:t>
            </a:r>
          </a:p>
          <a:p>
            <a:r>
              <a:rPr lang="it-IT" smtClean="0"/>
              <a:t>1 kPa = 1’000 Pa</a:t>
            </a:r>
          </a:p>
          <a:p>
            <a:r>
              <a:rPr lang="it-IT" smtClean="0"/>
              <a:t>1 hPa = 100 Pa</a:t>
            </a:r>
          </a:p>
          <a:p>
            <a:r>
              <a:rPr lang="it-IT" b="1" smtClean="0"/>
              <a:t>1 bar = 10⁵ Pa</a:t>
            </a:r>
          </a:p>
          <a:p>
            <a:r>
              <a:rPr lang="it-IT" smtClean="0"/>
              <a:t>1 psi = 6’894.74 Pa</a:t>
            </a:r>
          </a:p>
          <a:p>
            <a:r>
              <a:rPr lang="it-IT" smtClean="0"/>
              <a:t>1 atm = 101’325.33 Pa</a:t>
            </a:r>
          </a:p>
          <a:p>
            <a:r>
              <a:rPr lang="it-IT" smtClean="0"/>
              <a:t>1 mmCE = 9.80665 Pa</a:t>
            </a:r>
          </a:p>
          <a:p>
            <a:r>
              <a:rPr lang="it-IT" smtClean="0"/>
              <a:t>1 mm HG = 1 Torr = 133.322312 Pa</a:t>
            </a:r>
            <a:endParaRPr lang="it-IT"/>
          </a:p>
        </p:txBody>
      </p:sp>
      <p:pic>
        <p:nvPicPr>
          <p:cNvPr id="6147" name="Picture 3"/>
          <p:cNvPicPr>
            <a:picLocks noChangeAspect="1" noChangeArrowheads="1"/>
          </p:cNvPicPr>
          <p:nvPr/>
        </p:nvPicPr>
        <p:blipFill>
          <a:blip r:embed="rId3" cstate="print"/>
          <a:srcRect/>
          <a:stretch>
            <a:fillRect/>
          </a:stretch>
        </p:blipFill>
        <p:spPr bwMode="auto">
          <a:xfrm>
            <a:off x="2627784" y="2852936"/>
            <a:ext cx="2049785" cy="2422473"/>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779912" y="4869160"/>
            <a:ext cx="883511" cy="554360"/>
          </a:xfrm>
          <a:prstGeom prst="rect">
            <a:avLst/>
          </a:prstGeom>
          <a:noFill/>
          <a:ln w="9525">
            <a:noFill/>
            <a:miter lim="800000"/>
            <a:headEnd/>
            <a:tailEnd/>
          </a:ln>
        </p:spPr>
      </p:pic>
      <p:cxnSp>
        <p:nvCxnSpPr>
          <p:cNvPr id="17" name="Connettore 2 16"/>
          <p:cNvCxnSpPr/>
          <p:nvPr/>
        </p:nvCxnSpPr>
        <p:spPr>
          <a:xfrm flipV="1">
            <a:off x="4283968" y="465313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4237</TotalTime>
  <Words>1839</Words>
  <Application>Microsoft Office PowerPoint</Application>
  <PresentationFormat>Presentazione su schermo (4:3)</PresentationFormat>
  <Paragraphs>90</Paragraphs>
  <Slides>29</Slides>
  <Notes>4</Notes>
  <HiddenSlides>1</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389</cp:revision>
  <dcterms:created xsi:type="dcterms:W3CDTF">2024-07-10T06:20:21Z</dcterms:created>
  <dcterms:modified xsi:type="dcterms:W3CDTF">2026-06-05T08:07:47Z</dcterms:modified>
</cp:coreProperties>
</file>