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75" r:id="rId2"/>
    <p:sldId id="347" r:id="rId3"/>
    <p:sldId id="349" r:id="rId4"/>
    <p:sldId id="348" r:id="rId5"/>
    <p:sldId id="301" r:id="rId6"/>
    <p:sldId id="304" r:id="rId7"/>
    <p:sldId id="305" r:id="rId8"/>
    <p:sldId id="306" r:id="rId9"/>
    <p:sldId id="350" r:id="rId10"/>
    <p:sldId id="317" r:id="rId11"/>
    <p:sldId id="316" r:id="rId12"/>
    <p:sldId id="351" r:id="rId13"/>
    <p:sldId id="352" r:id="rId14"/>
    <p:sldId id="321" r:id="rId15"/>
    <p:sldId id="353" r:id="rId16"/>
    <p:sldId id="354" r:id="rId17"/>
    <p:sldId id="320" r:id="rId18"/>
    <p:sldId id="322" r:id="rId19"/>
    <p:sldId id="323" r:id="rId20"/>
    <p:sldId id="318" r:id="rId21"/>
    <p:sldId id="307" r:id="rId22"/>
    <p:sldId id="324" r:id="rId23"/>
    <p:sldId id="355" r:id="rId24"/>
    <p:sldId id="326" r:id="rId25"/>
    <p:sldId id="327" r:id="rId26"/>
    <p:sldId id="331" r:id="rId27"/>
    <p:sldId id="332" r:id="rId28"/>
    <p:sldId id="333" r:id="rId29"/>
    <p:sldId id="337" r:id="rId30"/>
    <p:sldId id="338" r:id="rId31"/>
    <p:sldId id="356" r:id="rId32"/>
    <p:sldId id="357" r:id="rId33"/>
    <p:sldId id="341" r:id="rId34"/>
    <p:sldId id="342" r:id="rId35"/>
    <p:sldId id="358" r:id="rId36"/>
    <p:sldId id="360" r:id="rId37"/>
    <p:sldId id="361" r:id="rId38"/>
    <p:sldId id="286" r:id="rId39"/>
    <p:sldId id="359" r:id="rId40"/>
    <p:sldId id="362" r:id="rId41"/>
    <p:sldId id="363" r:id="rId42"/>
    <p:sldId id="290" r:id="rId43"/>
    <p:sldId id="364" r:id="rId44"/>
    <p:sldId id="365" r:id="rId45"/>
    <p:sldId id="366" r:id="rId46"/>
    <p:sldId id="367" r:id="rId47"/>
    <p:sldId id="368" r:id="rId48"/>
    <p:sldId id="369" r:id="rId49"/>
    <p:sldId id="371" r:id="rId50"/>
    <p:sldId id="372" r:id="rId51"/>
    <p:sldId id="373" r:id="rId52"/>
    <p:sldId id="377" r:id="rId53"/>
  </p:sldIdLst>
  <p:sldSz cx="9144000" cy="6858000" type="screen4x3"/>
  <p:notesSz cx="6397625" cy="86836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28" autoAdjust="0"/>
  </p:normalViewPr>
  <p:slideViewPr>
    <p:cSldViewPr>
      <p:cViewPr>
        <p:scale>
          <a:sx n="60" d="100"/>
          <a:sy n="60" d="100"/>
        </p:scale>
        <p:origin x="-1362"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772304" cy="434181"/>
          </a:xfrm>
          <a:prstGeom prst="rect">
            <a:avLst/>
          </a:prstGeom>
        </p:spPr>
        <p:txBody>
          <a:bodyPr vert="horz" lIns="86173" tIns="43087" rIns="86173" bIns="43087" rtlCol="0"/>
          <a:lstStyle>
            <a:lvl1pPr algn="l">
              <a:defRPr sz="1100"/>
            </a:lvl1pPr>
          </a:lstStyle>
          <a:p>
            <a:endParaRPr lang="it-IT"/>
          </a:p>
        </p:txBody>
      </p:sp>
      <p:sp>
        <p:nvSpPr>
          <p:cNvPr id="3" name="Segnaposto data 2"/>
          <p:cNvSpPr>
            <a:spLocks noGrp="1"/>
          </p:cNvSpPr>
          <p:nvPr>
            <p:ph type="dt" idx="1"/>
          </p:nvPr>
        </p:nvSpPr>
        <p:spPr>
          <a:xfrm>
            <a:off x="3623840" y="0"/>
            <a:ext cx="2772304" cy="434181"/>
          </a:xfrm>
          <a:prstGeom prst="rect">
            <a:avLst/>
          </a:prstGeom>
        </p:spPr>
        <p:txBody>
          <a:bodyPr vert="horz" lIns="86173" tIns="43087" rIns="86173" bIns="43087" rtlCol="0"/>
          <a:lstStyle>
            <a:lvl1pPr algn="r">
              <a:defRPr sz="1100"/>
            </a:lvl1pPr>
          </a:lstStyle>
          <a:p>
            <a:fld id="{535E1E0A-5573-415D-815F-4C086A8B6BA5}" type="datetimeFigureOut">
              <a:rPr lang="it-IT" smtClean="0"/>
              <a:pPr/>
              <a:t>10/09/2023</a:t>
            </a:fld>
            <a:endParaRPr lang="it-IT"/>
          </a:p>
        </p:txBody>
      </p:sp>
      <p:sp>
        <p:nvSpPr>
          <p:cNvPr id="4" name="Segnaposto immagine diapositiva 3"/>
          <p:cNvSpPr>
            <a:spLocks noGrp="1" noRot="1" noChangeAspect="1"/>
          </p:cNvSpPr>
          <p:nvPr>
            <p:ph type="sldImg" idx="2"/>
          </p:nvPr>
        </p:nvSpPr>
        <p:spPr>
          <a:xfrm>
            <a:off x="1028700" y="650875"/>
            <a:ext cx="4340225" cy="3255963"/>
          </a:xfrm>
          <a:prstGeom prst="rect">
            <a:avLst/>
          </a:prstGeom>
          <a:noFill/>
          <a:ln w="12700">
            <a:solidFill>
              <a:prstClr val="black"/>
            </a:solidFill>
          </a:ln>
        </p:spPr>
        <p:txBody>
          <a:bodyPr vert="horz" lIns="86173" tIns="43087" rIns="86173" bIns="43087" rtlCol="0" anchor="ctr"/>
          <a:lstStyle/>
          <a:p>
            <a:endParaRPr lang="it-IT"/>
          </a:p>
        </p:txBody>
      </p:sp>
      <p:sp>
        <p:nvSpPr>
          <p:cNvPr id="5" name="Segnaposto note 4"/>
          <p:cNvSpPr>
            <a:spLocks noGrp="1"/>
          </p:cNvSpPr>
          <p:nvPr>
            <p:ph type="body" sz="quarter" idx="3"/>
          </p:nvPr>
        </p:nvSpPr>
        <p:spPr>
          <a:xfrm>
            <a:off x="639763" y="4124722"/>
            <a:ext cx="5118100" cy="3907631"/>
          </a:xfrm>
          <a:prstGeom prst="rect">
            <a:avLst/>
          </a:prstGeom>
        </p:spPr>
        <p:txBody>
          <a:bodyPr vert="horz" lIns="86173" tIns="43087" rIns="86173" bIns="43087"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247937"/>
            <a:ext cx="2772304" cy="434181"/>
          </a:xfrm>
          <a:prstGeom prst="rect">
            <a:avLst/>
          </a:prstGeom>
        </p:spPr>
        <p:txBody>
          <a:bodyPr vert="horz" lIns="86173" tIns="43087" rIns="86173" bIns="43087" rtlCol="0" anchor="b"/>
          <a:lstStyle>
            <a:lvl1pPr algn="l">
              <a:defRPr sz="1100"/>
            </a:lvl1pPr>
          </a:lstStyle>
          <a:p>
            <a:endParaRPr lang="it-IT"/>
          </a:p>
        </p:txBody>
      </p:sp>
      <p:sp>
        <p:nvSpPr>
          <p:cNvPr id="7" name="Segnaposto numero diapositiva 6"/>
          <p:cNvSpPr>
            <a:spLocks noGrp="1"/>
          </p:cNvSpPr>
          <p:nvPr>
            <p:ph type="sldNum" sz="quarter" idx="5"/>
          </p:nvPr>
        </p:nvSpPr>
        <p:spPr>
          <a:xfrm>
            <a:off x="3623840" y="8247937"/>
            <a:ext cx="2772304" cy="434181"/>
          </a:xfrm>
          <a:prstGeom prst="rect">
            <a:avLst/>
          </a:prstGeom>
        </p:spPr>
        <p:txBody>
          <a:bodyPr vert="horz" lIns="86173" tIns="43087" rIns="86173" bIns="43087" rtlCol="0" anchor="b"/>
          <a:lstStyle>
            <a:lvl1pPr algn="r">
              <a:defRPr sz="1100"/>
            </a:lvl1pPr>
          </a:lstStyle>
          <a:p>
            <a:fld id="{C48A130C-F40E-4D30-989A-89A7F3A61A4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48A130C-F40E-4D30-989A-89A7F3A61A44}" type="slidenum">
              <a:rPr lang="it-IT" smtClean="0"/>
              <a:pPr/>
              <a:t>22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48A130C-F40E-4D30-989A-89A7F3A61A44}" type="slidenum">
              <a:rPr lang="it-IT" smtClean="0"/>
              <a:pPr/>
              <a:t>33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728AFEBB-C266-45C9-8934-8D48E17C6DB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FEBB-C266-45C9-8934-8D48E17C6DB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FEBB-C266-45C9-8934-8D48E17C6DB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FEBB-C266-45C9-8934-8D48E17C6DB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FEBB-C266-45C9-8934-8D48E17C6DB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8AFEBB-C266-45C9-8934-8D48E17C6DB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8AFEBB-C266-45C9-8934-8D48E17C6DB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8AFEBB-C266-45C9-8934-8D48E17C6DB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8AFEBB-C266-45C9-8934-8D48E17C6DB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8AFEBB-C266-45C9-8934-8D48E17C6DB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A47F7977-F5A6-40CF-8121-FF098F7CC52D}" type="datetimeFigureOut">
              <a:rPr lang="it-IT" smtClean="0"/>
              <a:pPr/>
              <a:t>10/09/2023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728AFEBB-C266-45C9-8934-8D48E17C6DBD}"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7F7977-F5A6-40CF-8121-FF098F7CC52D}" type="datetimeFigureOut">
              <a:rPr lang="it-IT" smtClean="0"/>
              <a:pPr/>
              <a:t>10/09/2023</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8AFEBB-C266-45C9-8934-8D48E17C6DBD}"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1385886"/>
            <a:ext cx="7851648" cy="1828800"/>
          </a:xfrm>
        </p:spPr>
        <p:txBody>
          <a:bodyPr>
            <a:normAutofit fontScale="90000"/>
          </a:bodyPr>
          <a:lstStyle/>
          <a:p>
            <a:r>
              <a:rPr lang="it-IT" dirty="0" smtClean="0"/>
              <a:t>Tecnologie per la depurazione delle acque reflue</a:t>
            </a:r>
            <a:endParaRPr lang="it-IT" dirty="0"/>
          </a:p>
        </p:txBody>
      </p:sp>
      <p:sp>
        <p:nvSpPr>
          <p:cNvPr id="3" name="CasellaDiTesto 2"/>
          <p:cNvSpPr txBox="1"/>
          <p:nvPr/>
        </p:nvSpPr>
        <p:spPr>
          <a:xfrm>
            <a:off x="1142976" y="3214686"/>
            <a:ext cx="4347857" cy="1908215"/>
          </a:xfrm>
          <a:prstGeom prst="rect">
            <a:avLst/>
          </a:prstGeom>
          <a:noFill/>
        </p:spPr>
        <p:txBody>
          <a:bodyPr wrap="none" rtlCol="0">
            <a:spAutoFit/>
          </a:bodyPr>
          <a:lstStyle/>
          <a:p>
            <a:pPr>
              <a:buFontTx/>
              <a:buChar char="-"/>
            </a:pPr>
            <a:r>
              <a:rPr lang="it-IT" sz="2000" dirty="0" err="1" smtClean="0"/>
              <a:t>Autodepurazione</a:t>
            </a:r>
            <a:r>
              <a:rPr lang="it-IT" sz="2000" dirty="0" smtClean="0"/>
              <a:t> delle acque</a:t>
            </a:r>
          </a:p>
          <a:p>
            <a:pPr>
              <a:buFontTx/>
              <a:buChar char="-"/>
            </a:pPr>
            <a:r>
              <a:rPr lang="it-IT" sz="2000" dirty="0" smtClean="0"/>
              <a:t>Gradi di inquinamento</a:t>
            </a:r>
          </a:p>
          <a:p>
            <a:pPr>
              <a:buFontTx/>
              <a:buChar char="-"/>
            </a:pPr>
            <a:r>
              <a:rPr lang="it-IT" sz="2000" dirty="0" smtClean="0"/>
              <a:t>Indicatori di inquinamento organico</a:t>
            </a:r>
          </a:p>
          <a:p>
            <a:pPr>
              <a:buFontTx/>
              <a:buChar char="-"/>
            </a:pPr>
            <a:r>
              <a:rPr lang="it-IT" sz="2000" dirty="0" smtClean="0"/>
              <a:t>La biodegradabilità</a:t>
            </a:r>
          </a:p>
          <a:p>
            <a:pPr>
              <a:buFontTx/>
              <a:buChar char="-"/>
            </a:pPr>
            <a:endParaRPr lang="it-IT" sz="2000" dirty="0" smtClean="0"/>
          </a:p>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6804248" y="6093296"/>
            <a:ext cx="2088232" cy="525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395536" y="2420888"/>
            <a:ext cx="8429625" cy="3914775"/>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323528" y="836712"/>
            <a:ext cx="1835696" cy="1596804"/>
          </a:xfrm>
          <a:prstGeom prst="rect">
            <a:avLst/>
          </a:prstGeom>
          <a:noFill/>
          <a:ln w="9525">
            <a:noFill/>
            <a:miter lim="800000"/>
            <a:headEnd/>
            <a:tailEnd/>
          </a:ln>
        </p:spPr>
      </p:pic>
      <p:sp>
        <p:nvSpPr>
          <p:cNvPr id="5" name="CasellaDiTesto 4"/>
          <p:cNvSpPr txBox="1"/>
          <p:nvPr/>
        </p:nvSpPr>
        <p:spPr>
          <a:xfrm>
            <a:off x="2195736" y="908720"/>
            <a:ext cx="6480720" cy="1200329"/>
          </a:xfrm>
          <a:prstGeom prst="rect">
            <a:avLst/>
          </a:prstGeom>
          <a:noFill/>
        </p:spPr>
        <p:txBody>
          <a:bodyPr wrap="square" rtlCol="0">
            <a:spAutoFit/>
          </a:bodyPr>
          <a:lstStyle/>
          <a:p>
            <a:pPr algn="just"/>
            <a:r>
              <a:rPr lang="it-IT" b="1" dirty="0" smtClean="0">
                <a:latin typeface="Arial" pitchFamily="34" charset="0"/>
                <a:cs typeface="Arial" pitchFamily="34" charset="0"/>
              </a:rPr>
              <a:t>Con l’estendersi del centro urbano le acque da   più pozzi vengono raccolte in in </a:t>
            </a:r>
            <a:r>
              <a:rPr lang="it-IT" b="1" dirty="0" smtClean="0">
                <a:solidFill>
                  <a:srgbClr val="C00000"/>
                </a:solidFill>
                <a:latin typeface="Arial" pitchFamily="34" charset="0"/>
                <a:cs typeface="Arial" pitchFamily="34" charset="0"/>
              </a:rPr>
              <a:t>stazioni di pompaggio </a:t>
            </a:r>
            <a:r>
              <a:rPr lang="it-IT" b="1" dirty="0" smtClean="0">
                <a:latin typeface="Arial" pitchFamily="34" charset="0"/>
                <a:cs typeface="Arial" pitchFamily="34" charset="0"/>
              </a:rPr>
              <a:t>per l’invio ad acquedotti per un trattamento di affinamento della potabilizzazione e distribuzione al centro cittadino.</a:t>
            </a:r>
            <a:endParaRPr lang="it-IT" b="1"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548680"/>
            <a:ext cx="1466850" cy="1219200"/>
          </a:xfrm>
          <a:prstGeom prst="rect">
            <a:avLst/>
          </a:prstGeom>
          <a:noFill/>
          <a:ln w="9525">
            <a:noFill/>
            <a:miter lim="800000"/>
            <a:headEnd/>
            <a:tailEnd/>
          </a:ln>
        </p:spPr>
      </p:pic>
      <p:sp>
        <p:nvSpPr>
          <p:cNvPr id="6" name="Rettangolo 5"/>
          <p:cNvSpPr/>
          <p:nvPr/>
        </p:nvSpPr>
        <p:spPr>
          <a:xfrm>
            <a:off x="2195736" y="1268760"/>
            <a:ext cx="6768752" cy="923330"/>
          </a:xfrm>
          <a:prstGeom prst="rect">
            <a:avLst/>
          </a:prstGeom>
        </p:spPr>
        <p:txBody>
          <a:bodyPr wrap="square">
            <a:spAutoFit/>
          </a:bodyPr>
          <a:lstStyle/>
          <a:p>
            <a:r>
              <a:rPr lang="it-IT" b="1" dirty="0" smtClean="0">
                <a:latin typeface="Arial" pitchFamily="34" charset="0"/>
                <a:cs typeface="Arial" pitchFamily="34" charset="0"/>
              </a:rPr>
              <a:t>L’acqua che </a:t>
            </a:r>
            <a:r>
              <a:rPr lang="it-IT" b="1" dirty="0" smtClean="0">
                <a:solidFill>
                  <a:srgbClr val="0070C0"/>
                </a:solidFill>
                <a:latin typeface="Arial Black" pitchFamily="34" charset="0"/>
                <a:cs typeface="Arial" pitchFamily="34" charset="0"/>
              </a:rPr>
              <a:t>l’acquedotto </a:t>
            </a:r>
            <a:r>
              <a:rPr lang="it-IT" b="1" dirty="0" smtClean="0">
                <a:latin typeface="Arial" pitchFamily="34" charset="0"/>
                <a:cs typeface="Arial" pitchFamily="34" charset="0"/>
              </a:rPr>
              <a:t> preleva attraverso i pozzi  dalla falda,  spesso è immediatamente potabile, a volte va trattata per renderla bevibile. </a:t>
            </a:r>
            <a:endParaRPr lang="it-IT" b="1" dirty="0">
              <a:latin typeface="Arial" pitchFamily="34" charset="0"/>
              <a:cs typeface="Arial" pitchFamily="34" charset="0"/>
            </a:endParaRPr>
          </a:p>
        </p:txBody>
      </p:sp>
      <p:sp>
        <p:nvSpPr>
          <p:cNvPr id="11" name="Rettangolo 10"/>
          <p:cNvSpPr/>
          <p:nvPr/>
        </p:nvSpPr>
        <p:spPr>
          <a:xfrm>
            <a:off x="1691680" y="5013176"/>
            <a:ext cx="5976664" cy="792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9" name="Rettangolo 8"/>
          <p:cNvSpPr/>
          <p:nvPr/>
        </p:nvSpPr>
        <p:spPr>
          <a:xfrm>
            <a:off x="899592" y="2276872"/>
            <a:ext cx="7992888" cy="3416320"/>
          </a:xfrm>
          <a:prstGeom prst="rect">
            <a:avLst/>
          </a:prstGeom>
        </p:spPr>
        <p:txBody>
          <a:bodyPr wrap="square">
            <a:spAutoFit/>
          </a:bodyPr>
          <a:lstStyle/>
          <a:p>
            <a:pPr algn="just"/>
            <a:r>
              <a:rPr lang="it-IT" b="1" dirty="0" smtClean="0">
                <a:latin typeface="Arial" pitchFamily="34" charset="0"/>
                <a:cs typeface="Arial" pitchFamily="34" charset="0"/>
              </a:rPr>
              <a:t>Infatti di tutta l’acqua  che preleva l’acquedotto comunque  è soggetta a trattamenti di potabilizzazione. Qualora le  acque di falda si presentano di ottima qualità sia per le caratteristiche chimiche sia per quelle microbiologiche  sono immesse in rete senza bisogno di essere sottoposte ad ulteriori trattamenti.</a:t>
            </a:r>
          </a:p>
          <a:p>
            <a:pPr algn="just"/>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I trattamenti di base per la potabilizzazione delle acque di falda  che non presentano particolari inquinanti sono soggetti  comunque a trattamenti preventivi  e di precauzione con:</a:t>
            </a:r>
          </a:p>
          <a:p>
            <a:pPr algn="just"/>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  </a:t>
            </a:r>
          </a:p>
          <a:p>
            <a:pPr algn="just"/>
            <a:r>
              <a:rPr lang="it-IT" b="1" dirty="0" smtClean="0">
                <a:latin typeface="Arial" pitchFamily="34" charset="0"/>
                <a:cs typeface="Arial" pitchFamily="34" charset="0"/>
              </a:rPr>
              <a:t>                  </a:t>
            </a:r>
            <a:r>
              <a:rPr lang="it-IT" b="1" dirty="0" smtClean="0">
                <a:solidFill>
                  <a:schemeClr val="bg1"/>
                </a:solidFill>
                <a:latin typeface="Arial Black" pitchFamily="34" charset="0"/>
                <a:cs typeface="Arial" pitchFamily="34" charset="0"/>
              </a:rPr>
              <a:t>La Clorazione / I Carboni attivi / I Raggi UV</a:t>
            </a:r>
            <a:endParaRPr lang="it-IT" dirty="0">
              <a:solidFill>
                <a:schemeClr val="bg1"/>
              </a:solidFill>
              <a:latin typeface="Arial Black" pitchFamily="34" charset="0"/>
            </a:endParaRPr>
          </a:p>
        </p:txBody>
      </p:sp>
      <p:sp>
        <p:nvSpPr>
          <p:cNvPr id="12" name="Freccia in giù 11"/>
          <p:cNvSpPr/>
          <p:nvPr/>
        </p:nvSpPr>
        <p:spPr>
          <a:xfrm>
            <a:off x="4211960" y="1052736"/>
            <a:ext cx="64807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4717" y="0"/>
            <a:ext cx="9213435"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144000" cy="687780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195736" y="1988840"/>
            <a:ext cx="6743700" cy="471487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67544" y="764704"/>
            <a:ext cx="1466850" cy="1219200"/>
          </a:xfrm>
          <a:prstGeom prst="rect">
            <a:avLst/>
          </a:prstGeom>
          <a:noFill/>
          <a:ln w="9525">
            <a:noFill/>
            <a:miter lim="800000"/>
            <a:headEnd/>
            <a:tailEnd/>
          </a:ln>
        </p:spPr>
      </p:pic>
      <p:sp>
        <p:nvSpPr>
          <p:cNvPr id="4" name="CasellaDiTesto 3"/>
          <p:cNvSpPr txBox="1"/>
          <p:nvPr/>
        </p:nvSpPr>
        <p:spPr>
          <a:xfrm>
            <a:off x="3275856" y="764704"/>
            <a:ext cx="5616624" cy="461665"/>
          </a:xfrm>
          <a:prstGeom prst="rect">
            <a:avLst/>
          </a:prstGeom>
          <a:noFill/>
        </p:spPr>
        <p:txBody>
          <a:bodyPr wrap="square" rtlCol="0">
            <a:spAutoFit/>
          </a:bodyPr>
          <a:lstStyle/>
          <a:p>
            <a:r>
              <a:rPr lang="it-IT" sz="2400" b="1" dirty="0" smtClean="0">
                <a:solidFill>
                  <a:srgbClr val="0070C0"/>
                </a:solidFill>
                <a:latin typeface="Arial Black" pitchFamily="34" charset="0"/>
              </a:rPr>
              <a:t>Acquedotto: LA “CLORAZIONE”</a:t>
            </a:r>
            <a:endParaRPr lang="it-IT" sz="2400" b="1" dirty="0">
              <a:solidFill>
                <a:srgbClr val="0070C0"/>
              </a:solidFill>
              <a:latin typeface="Arial Black" pitchFamily="34" charset="0"/>
            </a:endParaRPr>
          </a:p>
        </p:txBody>
      </p:sp>
      <p:sp>
        <p:nvSpPr>
          <p:cNvPr id="5" name="CasellaDiTesto 4"/>
          <p:cNvSpPr txBox="1"/>
          <p:nvPr/>
        </p:nvSpPr>
        <p:spPr>
          <a:xfrm>
            <a:off x="683568" y="4221088"/>
            <a:ext cx="1512168" cy="923330"/>
          </a:xfrm>
          <a:prstGeom prst="rect">
            <a:avLst/>
          </a:prstGeom>
          <a:noFill/>
        </p:spPr>
        <p:txBody>
          <a:bodyPr wrap="square" rtlCol="0">
            <a:spAutoFit/>
          </a:bodyPr>
          <a:lstStyle/>
          <a:p>
            <a:pPr algn="ctr"/>
            <a:r>
              <a:rPr lang="it-IT" b="1" dirty="0" smtClean="0">
                <a:latin typeface="Arial" pitchFamily="34" charset="0"/>
                <a:cs typeface="Arial" pitchFamily="34" charset="0"/>
              </a:rPr>
              <a:t>Dalla pompa</a:t>
            </a:r>
          </a:p>
          <a:p>
            <a:pPr algn="ctr"/>
            <a:r>
              <a:rPr lang="it-IT" b="1" dirty="0" smtClean="0">
                <a:latin typeface="Arial" pitchFamily="34" charset="0"/>
                <a:cs typeface="Arial" pitchFamily="34" charset="0"/>
              </a:rPr>
              <a:t>da pozzo</a:t>
            </a:r>
            <a:endParaRPr lang="it-IT" b="1" dirty="0">
              <a:latin typeface="Arial" pitchFamily="34" charset="0"/>
              <a:cs typeface="Arial" pitchFamily="34" charset="0"/>
            </a:endParaRPr>
          </a:p>
        </p:txBody>
      </p:sp>
      <p:sp>
        <p:nvSpPr>
          <p:cNvPr id="6" name="CasellaDiTesto 5"/>
          <p:cNvSpPr txBox="1"/>
          <p:nvPr/>
        </p:nvSpPr>
        <p:spPr>
          <a:xfrm>
            <a:off x="179512" y="2060848"/>
            <a:ext cx="5688632" cy="1754326"/>
          </a:xfrm>
          <a:prstGeom prst="rect">
            <a:avLst/>
          </a:prstGeom>
          <a:noFill/>
        </p:spPr>
        <p:txBody>
          <a:bodyPr wrap="square" rtlCol="0">
            <a:spAutoFit/>
          </a:bodyPr>
          <a:lstStyle/>
          <a:p>
            <a:pPr algn="just"/>
            <a:r>
              <a:rPr lang="it-IT" b="1" dirty="0" smtClean="0">
                <a:latin typeface="Arial" pitchFamily="34" charset="0"/>
                <a:cs typeface="Arial" pitchFamily="34" charset="0"/>
              </a:rPr>
              <a:t>La clorazione può avvenire direttamente nella tubazione se sussiste sufficiente turbolenza  da favorire la miscelazione e la funzione battericida. In alternativa la clorazione avviene in una vasca atta  a  consentire  un  tempo di contatto di </a:t>
            </a:r>
            <a:r>
              <a:rPr lang="it-IT" b="1" dirty="0" err="1" smtClean="0">
                <a:latin typeface="Arial" pitchFamily="34" charset="0"/>
                <a:cs typeface="Arial" pitchFamily="34" charset="0"/>
              </a:rPr>
              <a:t>30</a:t>
            </a:r>
            <a:r>
              <a:rPr lang="it-IT" b="1" dirty="0" smtClean="0">
                <a:latin typeface="Arial" pitchFamily="34" charset="0"/>
                <a:cs typeface="Arial" pitchFamily="34" charset="0"/>
              </a:rPr>
              <a:t>’ per</a:t>
            </a:r>
          </a:p>
          <a:p>
            <a:pPr algn="just"/>
            <a:r>
              <a:rPr lang="it-IT" b="1" dirty="0" smtClean="0">
                <a:latin typeface="Arial" pitchFamily="34" charset="0"/>
                <a:cs typeface="Arial" pitchFamily="34" charset="0"/>
              </a:rPr>
              <a:t>espletare completamente la sua funzione.</a:t>
            </a:r>
            <a:endParaRPr lang="it-IT" b="1"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9375" y="0"/>
            <a:ext cx="9223375"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244078"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56176" y="1556792"/>
            <a:ext cx="2724150" cy="2790825"/>
          </a:xfrm>
          <a:prstGeom prst="rect">
            <a:avLst/>
          </a:prstGeom>
          <a:noFill/>
          <a:ln w="9525">
            <a:noFill/>
            <a:miter lim="800000"/>
            <a:headEnd/>
            <a:tailEnd/>
          </a:ln>
        </p:spPr>
      </p:pic>
      <p:sp>
        <p:nvSpPr>
          <p:cNvPr id="4" name="Rettangolo 3"/>
          <p:cNvSpPr/>
          <p:nvPr/>
        </p:nvSpPr>
        <p:spPr>
          <a:xfrm>
            <a:off x="179512" y="1700808"/>
            <a:ext cx="5832648" cy="2308324"/>
          </a:xfrm>
          <a:prstGeom prst="rect">
            <a:avLst/>
          </a:prstGeom>
        </p:spPr>
        <p:txBody>
          <a:bodyPr wrap="square">
            <a:spAutoFit/>
          </a:bodyPr>
          <a:lstStyle/>
          <a:p>
            <a:pPr algn="just"/>
            <a:r>
              <a:rPr lang="it-IT" b="1" dirty="0" smtClean="0">
                <a:latin typeface="Arial" pitchFamily="34" charset="0"/>
                <a:cs typeface="Arial" pitchFamily="34" charset="0"/>
              </a:rPr>
              <a:t>La struttura dei carboni attivi presenta un’alta porosità  determinata da un miriade di micro canali dove le sostanze disciolte in soluzione formano legami fisici con la superficie delle microporosità, aderendovi di conseguenza. </a:t>
            </a:r>
          </a:p>
          <a:p>
            <a:pPr algn="just"/>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La superficie specifica di adsorbimento è valutabile in 800..1200 </a:t>
            </a:r>
            <a:r>
              <a:rPr lang="it-IT" b="1" dirty="0" err="1" smtClean="0">
                <a:latin typeface="Arial" pitchFamily="34" charset="0"/>
                <a:cs typeface="Arial" pitchFamily="34" charset="0"/>
              </a:rPr>
              <a:t>m2</a:t>
            </a:r>
            <a:r>
              <a:rPr lang="it-IT" b="1" dirty="0" smtClean="0">
                <a:latin typeface="Arial" pitchFamily="34" charset="0"/>
                <a:cs typeface="Arial" pitchFamily="34" charset="0"/>
              </a:rPr>
              <a:t>/g.</a:t>
            </a:r>
          </a:p>
        </p:txBody>
      </p:sp>
      <p:pic>
        <p:nvPicPr>
          <p:cNvPr id="5" name="Picture 2"/>
          <p:cNvPicPr>
            <a:picLocks noChangeAspect="1" noChangeArrowheads="1"/>
          </p:cNvPicPr>
          <p:nvPr/>
        </p:nvPicPr>
        <p:blipFill>
          <a:blip r:embed="rId3" cstate="print"/>
          <a:srcRect/>
          <a:stretch>
            <a:fillRect/>
          </a:stretch>
        </p:blipFill>
        <p:spPr bwMode="auto">
          <a:xfrm>
            <a:off x="251520" y="404664"/>
            <a:ext cx="1466850" cy="1219200"/>
          </a:xfrm>
          <a:prstGeom prst="rect">
            <a:avLst/>
          </a:prstGeom>
          <a:noFill/>
          <a:ln w="9525">
            <a:noFill/>
            <a:miter lim="800000"/>
            <a:headEnd/>
            <a:tailEnd/>
          </a:ln>
        </p:spPr>
      </p:pic>
      <p:sp>
        <p:nvSpPr>
          <p:cNvPr id="7" name="Rettangolo 6"/>
          <p:cNvSpPr/>
          <p:nvPr/>
        </p:nvSpPr>
        <p:spPr>
          <a:xfrm>
            <a:off x="4355976" y="692696"/>
            <a:ext cx="4572000" cy="646331"/>
          </a:xfrm>
          <a:prstGeom prst="rect">
            <a:avLst/>
          </a:prstGeom>
        </p:spPr>
        <p:txBody>
          <a:bodyPr>
            <a:spAutoFit/>
          </a:bodyPr>
          <a:lstStyle/>
          <a:p>
            <a:r>
              <a:rPr lang="it-IT" b="1" dirty="0" smtClean="0">
                <a:solidFill>
                  <a:srgbClr val="0070C0"/>
                </a:solidFill>
                <a:latin typeface="Arial Black" pitchFamily="34" charset="0"/>
              </a:rPr>
              <a:t>Acquedotto: TRATTAMENTO CON</a:t>
            </a:r>
          </a:p>
          <a:p>
            <a:r>
              <a:rPr lang="it-IT" b="1" dirty="0" smtClean="0">
                <a:solidFill>
                  <a:srgbClr val="0070C0"/>
                </a:solidFill>
                <a:latin typeface="Arial Black" pitchFamily="34" charset="0"/>
              </a:rPr>
              <a:t>                        CARBONI ATTIVI</a:t>
            </a:r>
            <a:endParaRPr lang="it-IT" b="1" dirty="0">
              <a:solidFill>
                <a:srgbClr val="0070C0"/>
              </a:solidFill>
              <a:latin typeface="Arial Black" pitchFamily="34" charset="0"/>
            </a:endParaRPr>
          </a:p>
        </p:txBody>
      </p:sp>
      <p:sp>
        <p:nvSpPr>
          <p:cNvPr id="8" name="Rettangolo 7"/>
          <p:cNvSpPr/>
          <p:nvPr/>
        </p:nvSpPr>
        <p:spPr>
          <a:xfrm>
            <a:off x="251520" y="4581128"/>
            <a:ext cx="8640960" cy="1754326"/>
          </a:xfrm>
          <a:prstGeom prst="rect">
            <a:avLst/>
          </a:prstGeom>
        </p:spPr>
        <p:txBody>
          <a:bodyPr wrap="square">
            <a:spAutoFit/>
          </a:bodyPr>
          <a:lstStyle/>
          <a:p>
            <a:r>
              <a:rPr lang="it-IT" b="1" dirty="0" smtClean="0">
                <a:latin typeface="Arial" pitchFamily="34" charset="0"/>
                <a:cs typeface="Arial" pitchFamily="34" charset="0"/>
              </a:rPr>
              <a:t>Il livello di attività dell'adsorbimento è basato sulla concentrazione della </a:t>
            </a:r>
          </a:p>
          <a:p>
            <a:r>
              <a:rPr lang="it-IT" b="1" dirty="0" smtClean="0">
                <a:latin typeface="Arial" pitchFamily="34" charset="0"/>
                <a:cs typeface="Arial" pitchFamily="34" charset="0"/>
              </a:rPr>
              <a:t>sostanza nell'acqua, la temperatura e </a:t>
            </a:r>
            <a:r>
              <a:rPr lang="it-IT" b="1" dirty="0" smtClean="0">
                <a:solidFill>
                  <a:srgbClr val="C00000"/>
                </a:solidFill>
                <a:latin typeface="Arial" pitchFamily="34" charset="0"/>
                <a:cs typeface="Arial" pitchFamily="34" charset="0"/>
              </a:rPr>
              <a:t>la polarità della sostanza</a:t>
            </a:r>
            <a:r>
              <a:rPr lang="it-IT" b="1" dirty="0" smtClean="0">
                <a:latin typeface="Arial" pitchFamily="34" charset="0"/>
                <a:cs typeface="Arial" pitchFamily="34" charset="0"/>
              </a:rPr>
              <a:t>. Una sostanza</a:t>
            </a:r>
          </a:p>
          <a:p>
            <a:r>
              <a:rPr lang="it-IT" b="1" dirty="0" smtClean="0">
                <a:latin typeface="Arial" pitchFamily="34" charset="0"/>
                <a:cs typeface="Arial" pitchFamily="34" charset="0"/>
              </a:rPr>
              <a:t>polare (= una sostanza che è ben solubile in acqua) non può essere essere</a:t>
            </a:r>
          </a:p>
          <a:p>
            <a:r>
              <a:rPr lang="it-IT" b="1" dirty="0" smtClean="0">
                <a:latin typeface="Arial" pitchFamily="34" charset="0"/>
                <a:cs typeface="Arial" pitchFamily="34" charset="0"/>
              </a:rPr>
              <a:t>dal carbone attivo o e' rimossa male, una sostanza </a:t>
            </a:r>
            <a:r>
              <a:rPr lang="it-IT" b="1" dirty="0" smtClean="0">
                <a:solidFill>
                  <a:srgbClr val="C00000"/>
                </a:solidFill>
                <a:latin typeface="Arial" pitchFamily="34" charset="0"/>
                <a:cs typeface="Arial" pitchFamily="34" charset="0"/>
              </a:rPr>
              <a:t>non polare </a:t>
            </a:r>
            <a:r>
              <a:rPr lang="it-IT" b="1" dirty="0" smtClean="0">
                <a:latin typeface="Arial" pitchFamily="34" charset="0"/>
                <a:cs typeface="Arial" pitchFamily="34" charset="0"/>
              </a:rPr>
              <a:t>può essere</a:t>
            </a:r>
          </a:p>
          <a:p>
            <a:r>
              <a:rPr lang="it-IT" b="1" dirty="0" smtClean="0">
                <a:latin typeface="Arial" pitchFamily="34" charset="0"/>
                <a:cs typeface="Arial" pitchFamily="34" charset="0"/>
              </a:rPr>
              <a:t>completamente rimossa dal carbone attivo. Ogni tipo di carbone ha una pro-pria isoterma di adsorbimento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764704"/>
            <a:ext cx="1466850" cy="1219200"/>
          </a:xfrm>
          <a:prstGeom prst="rect">
            <a:avLst/>
          </a:prstGeom>
          <a:noFill/>
          <a:ln w="9525">
            <a:noFill/>
            <a:miter lim="800000"/>
            <a:headEnd/>
            <a:tailEnd/>
          </a:ln>
        </p:spPr>
      </p:pic>
      <p:sp>
        <p:nvSpPr>
          <p:cNvPr id="3" name="CasellaDiTesto 2"/>
          <p:cNvSpPr txBox="1"/>
          <p:nvPr/>
        </p:nvSpPr>
        <p:spPr>
          <a:xfrm>
            <a:off x="2411760" y="764704"/>
            <a:ext cx="6048672" cy="830997"/>
          </a:xfrm>
          <a:prstGeom prst="rect">
            <a:avLst/>
          </a:prstGeom>
          <a:noFill/>
        </p:spPr>
        <p:txBody>
          <a:bodyPr wrap="square" rtlCol="0">
            <a:spAutoFit/>
          </a:bodyPr>
          <a:lstStyle/>
          <a:p>
            <a:pPr algn="r"/>
            <a:r>
              <a:rPr lang="it-IT" sz="2400" b="1" dirty="0" smtClean="0">
                <a:solidFill>
                  <a:srgbClr val="0070C0"/>
                </a:solidFill>
                <a:latin typeface="Arial Black" pitchFamily="34" charset="0"/>
              </a:rPr>
              <a:t>Acquedotto: TRATTAMENTO CON “CARBONI ATTIVI”</a:t>
            </a:r>
            <a:endParaRPr lang="it-IT" sz="2400" b="1" dirty="0">
              <a:solidFill>
                <a:srgbClr val="0070C0"/>
              </a:solidFill>
              <a:latin typeface="Arial Black" pitchFamily="34" charset="0"/>
            </a:endParaRPr>
          </a:p>
        </p:txBody>
      </p:sp>
      <p:sp>
        <p:nvSpPr>
          <p:cNvPr id="4" name="Rettangolo 3"/>
          <p:cNvSpPr/>
          <p:nvPr/>
        </p:nvSpPr>
        <p:spPr>
          <a:xfrm>
            <a:off x="611560" y="1916832"/>
            <a:ext cx="7920880" cy="3693319"/>
          </a:xfrm>
          <a:prstGeom prst="rect">
            <a:avLst/>
          </a:prstGeom>
        </p:spPr>
        <p:txBody>
          <a:bodyPr wrap="square">
            <a:spAutoFit/>
          </a:bodyPr>
          <a:lstStyle/>
          <a:p>
            <a:pPr algn="just"/>
            <a:r>
              <a:rPr lang="it-IT" b="1" dirty="0" smtClean="0">
                <a:latin typeface="Arial" pitchFamily="34" charset="0"/>
                <a:cs typeface="Arial" pitchFamily="34" charset="0"/>
              </a:rPr>
              <a:t>Smaltimento</a:t>
            </a:r>
            <a:br>
              <a:rPr lang="it-IT" b="1" dirty="0" smtClean="0">
                <a:latin typeface="Arial" pitchFamily="34" charset="0"/>
                <a:cs typeface="Arial" pitchFamily="34" charset="0"/>
              </a:rPr>
            </a:br>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I carboni attivi </a:t>
            </a:r>
            <a:r>
              <a:rPr lang="it-IT" b="1" dirty="0" smtClean="0">
                <a:solidFill>
                  <a:srgbClr val="FF0000"/>
                </a:solidFill>
                <a:latin typeface="Arial" pitchFamily="34" charset="0"/>
                <a:cs typeface="Arial" pitchFamily="34" charset="0"/>
              </a:rPr>
              <a:t>esausti</a:t>
            </a:r>
            <a:r>
              <a:rPr lang="it-IT" b="1" dirty="0" smtClean="0">
                <a:latin typeface="Arial" pitchFamily="34" charset="0"/>
                <a:cs typeface="Arial" pitchFamily="34" charset="0"/>
              </a:rPr>
              <a:t> possono essere smaltiti come rifiuto speciale: RIFIUTO PERICOLOSO CODICE </a:t>
            </a:r>
            <a:r>
              <a:rPr lang="it-IT" b="1" dirty="0" err="1" smtClean="0">
                <a:latin typeface="Arial" pitchFamily="34" charset="0"/>
                <a:cs typeface="Arial" pitchFamily="34" charset="0"/>
              </a:rPr>
              <a:t>CER</a:t>
            </a:r>
            <a:r>
              <a:rPr lang="it-IT" b="1" dirty="0" smtClean="0">
                <a:latin typeface="Arial" pitchFamily="34" charset="0"/>
                <a:cs typeface="Arial" pitchFamily="34" charset="0"/>
              </a:rPr>
              <a:t> 190110. </a:t>
            </a:r>
          </a:p>
          <a:p>
            <a:pPr algn="just"/>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Diversamente è possibile riattivarli mediante trattamento termico tramite apposite strutture ( di rigenerazione) : la tecnologia di </a:t>
            </a:r>
            <a:r>
              <a:rPr lang="it-IT" b="1" dirty="0" smtClean="0">
                <a:solidFill>
                  <a:srgbClr val="FF0000"/>
                </a:solidFill>
                <a:latin typeface="Arial" pitchFamily="34" charset="0"/>
                <a:cs typeface="Arial" pitchFamily="34" charset="0"/>
              </a:rPr>
              <a:t>riattivazione termica </a:t>
            </a:r>
            <a:r>
              <a:rPr lang="it-IT" b="1" dirty="0" smtClean="0">
                <a:latin typeface="Arial" pitchFamily="34" charset="0"/>
                <a:cs typeface="Arial" pitchFamily="34" charset="0"/>
              </a:rPr>
              <a:t>oggi più diffusa e a maggior efficienza, è basata sul trattamento termico dei carboni esausti in forni rotanti.</a:t>
            </a:r>
          </a:p>
          <a:p>
            <a:pPr algn="just"/>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Con detto trattamento il recupero  può salire all’85%. I carboni così rigenerati vengono inviati all’Acquedotto con l’aggiunta del 15% a reintegro di quanto disperso.</a:t>
            </a:r>
            <a:endParaRPr lang="it-IT" b="1"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95536" y="260648"/>
            <a:ext cx="1466850" cy="1219200"/>
          </a:xfrm>
          <a:prstGeom prst="rect">
            <a:avLst/>
          </a:prstGeom>
          <a:noFill/>
          <a:ln w="9525">
            <a:noFill/>
            <a:miter lim="800000"/>
            <a:headEnd/>
            <a:tailEnd/>
          </a:ln>
        </p:spPr>
      </p:pic>
      <p:sp>
        <p:nvSpPr>
          <p:cNvPr id="3" name="CasellaDiTesto 2"/>
          <p:cNvSpPr txBox="1"/>
          <p:nvPr/>
        </p:nvSpPr>
        <p:spPr>
          <a:xfrm>
            <a:off x="2411760" y="764704"/>
            <a:ext cx="6048672" cy="830997"/>
          </a:xfrm>
          <a:prstGeom prst="rect">
            <a:avLst/>
          </a:prstGeom>
          <a:noFill/>
        </p:spPr>
        <p:txBody>
          <a:bodyPr wrap="square" rtlCol="0">
            <a:spAutoFit/>
          </a:bodyPr>
          <a:lstStyle/>
          <a:p>
            <a:pPr algn="r"/>
            <a:r>
              <a:rPr lang="it-IT" sz="2400" b="1" dirty="0" smtClean="0">
                <a:solidFill>
                  <a:srgbClr val="0070C0"/>
                </a:solidFill>
                <a:latin typeface="Arial Black" pitchFamily="34" charset="0"/>
              </a:rPr>
              <a:t>Acquedotto: TRATTAMENTO CON</a:t>
            </a:r>
          </a:p>
          <a:p>
            <a:pPr algn="r"/>
            <a:r>
              <a:rPr lang="it-IT" sz="2400" b="1" dirty="0" smtClean="0">
                <a:solidFill>
                  <a:srgbClr val="0070C0"/>
                </a:solidFill>
                <a:latin typeface="Arial Black" pitchFamily="34" charset="0"/>
              </a:rPr>
              <a:t>RAGGI  UV</a:t>
            </a:r>
            <a:endParaRPr lang="it-IT" sz="2400" b="1" dirty="0">
              <a:solidFill>
                <a:srgbClr val="0070C0"/>
              </a:solidFill>
              <a:latin typeface="Arial Black" pitchFamily="34" charset="0"/>
            </a:endParaRPr>
          </a:p>
        </p:txBody>
      </p:sp>
      <p:sp>
        <p:nvSpPr>
          <p:cNvPr id="4" name="Rettangolo 3"/>
          <p:cNvSpPr/>
          <p:nvPr/>
        </p:nvSpPr>
        <p:spPr>
          <a:xfrm>
            <a:off x="467544" y="1772816"/>
            <a:ext cx="8280920" cy="1754326"/>
          </a:xfrm>
          <a:prstGeom prst="rect">
            <a:avLst/>
          </a:prstGeom>
        </p:spPr>
        <p:txBody>
          <a:bodyPr wrap="square">
            <a:spAutoFit/>
          </a:bodyPr>
          <a:lstStyle/>
          <a:p>
            <a:pPr algn="just"/>
            <a:r>
              <a:rPr lang="it-IT" b="1" dirty="0" smtClean="0">
                <a:latin typeface="Arial" pitchFamily="34" charset="0"/>
                <a:cs typeface="Arial" pitchFamily="34" charset="0"/>
              </a:rPr>
              <a:t>Il problema dei carboni attivi è dato dal fatto che le loro caratteristiche ne fanno un potenziale luogo di coltura per alcuni batteri. </a:t>
            </a:r>
          </a:p>
          <a:p>
            <a:pPr algn="just"/>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Per evitare il loro sviluppo, gli apparecchi a carboni attivi devono disporre</a:t>
            </a:r>
          </a:p>
          <a:p>
            <a:pPr algn="just"/>
            <a:r>
              <a:rPr lang="it-IT" b="1" dirty="0" smtClean="0">
                <a:solidFill>
                  <a:srgbClr val="C00000"/>
                </a:solidFill>
                <a:latin typeface="Arial" pitchFamily="34" charset="0"/>
                <a:cs typeface="Arial" pitchFamily="34" charset="0"/>
              </a:rPr>
              <a:t>per legge</a:t>
            </a:r>
            <a:r>
              <a:rPr lang="it-IT" b="1" dirty="0" smtClean="0">
                <a:latin typeface="Arial" pitchFamily="34" charset="0"/>
                <a:cs typeface="Arial" pitchFamily="34" charset="0"/>
              </a:rPr>
              <a:t>, di un sistema che disinfetti l’acqua dopo il trattamento: con raggi </a:t>
            </a:r>
            <a:r>
              <a:rPr lang="it-IT" b="1" dirty="0" smtClean="0">
                <a:solidFill>
                  <a:srgbClr val="0070C0"/>
                </a:solidFill>
                <a:latin typeface="Arial" pitchFamily="34" charset="0"/>
                <a:cs typeface="Arial" pitchFamily="34" charset="0"/>
              </a:rPr>
              <a:t>UV.</a:t>
            </a:r>
            <a:endParaRPr lang="it-IT" b="1" dirty="0">
              <a:solidFill>
                <a:srgbClr val="0070C0"/>
              </a:solidFill>
              <a:latin typeface="Arial" pitchFamily="34" charset="0"/>
              <a:cs typeface="Arial" pitchFamily="34" charset="0"/>
            </a:endParaRPr>
          </a:p>
        </p:txBody>
      </p:sp>
      <p:sp>
        <p:nvSpPr>
          <p:cNvPr id="5" name="Rettangolo 4"/>
          <p:cNvSpPr/>
          <p:nvPr/>
        </p:nvSpPr>
        <p:spPr>
          <a:xfrm>
            <a:off x="539552" y="3645024"/>
            <a:ext cx="8064896" cy="2308324"/>
          </a:xfrm>
          <a:prstGeom prst="rect">
            <a:avLst/>
          </a:prstGeom>
        </p:spPr>
        <p:txBody>
          <a:bodyPr wrap="square">
            <a:spAutoFit/>
          </a:bodyPr>
          <a:lstStyle/>
          <a:p>
            <a:pPr algn="just"/>
            <a:r>
              <a:rPr lang="it-IT" b="1" dirty="0" smtClean="0">
                <a:latin typeface="Arial" pitchFamily="34" charset="0"/>
                <a:cs typeface="Arial" pitchFamily="34" charset="0"/>
              </a:rPr>
              <a:t>L'utilizzo dei sistemi a raggi </a:t>
            </a:r>
            <a:r>
              <a:rPr lang="it-IT" b="1" dirty="0" smtClean="0">
                <a:solidFill>
                  <a:srgbClr val="0070C0"/>
                </a:solidFill>
                <a:latin typeface="Arial" pitchFamily="34" charset="0"/>
                <a:cs typeface="Arial" pitchFamily="34" charset="0"/>
              </a:rPr>
              <a:t>UV</a:t>
            </a:r>
            <a:r>
              <a:rPr lang="it-IT" b="1" dirty="0" smtClean="0">
                <a:latin typeface="Arial" pitchFamily="34" charset="0"/>
                <a:cs typeface="Arial" pitchFamily="34" charset="0"/>
              </a:rPr>
              <a:t> è una valida soluzione per completare il trattamento di cui sopra, garantendo il mantenimento delle caratteristiche organolettiche dell'acqua.</a:t>
            </a:r>
          </a:p>
          <a:p>
            <a:pPr algn="just"/>
            <a:endParaRPr lang="it-IT" b="1" dirty="0" smtClean="0">
              <a:latin typeface="Arial" pitchFamily="34" charset="0"/>
              <a:cs typeface="Arial" pitchFamily="34" charset="0"/>
            </a:endParaRPr>
          </a:p>
          <a:p>
            <a:pPr algn="just"/>
            <a:endParaRPr lang="it-IT" b="1" dirty="0" smtClean="0">
              <a:latin typeface="Arial" pitchFamily="34" charset="0"/>
              <a:cs typeface="Arial" pitchFamily="34" charset="0"/>
            </a:endParaRPr>
          </a:p>
          <a:p>
            <a:pPr algn="just"/>
            <a:endParaRPr lang="it-IT" b="1" dirty="0" smtClean="0">
              <a:latin typeface="Arial" pitchFamily="34" charset="0"/>
              <a:cs typeface="Arial" pitchFamily="34" charset="0"/>
            </a:endParaRPr>
          </a:p>
          <a:p>
            <a:pPr algn="just"/>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 </a:t>
            </a:r>
          </a:p>
        </p:txBody>
      </p:sp>
      <p:sp>
        <p:nvSpPr>
          <p:cNvPr id="6" name="Rettangolo 5"/>
          <p:cNvSpPr/>
          <p:nvPr/>
        </p:nvSpPr>
        <p:spPr>
          <a:xfrm>
            <a:off x="611560" y="4653136"/>
            <a:ext cx="7920880" cy="1200329"/>
          </a:xfrm>
          <a:prstGeom prst="rect">
            <a:avLst/>
          </a:prstGeom>
        </p:spPr>
        <p:txBody>
          <a:bodyPr wrap="square">
            <a:spAutoFit/>
          </a:bodyPr>
          <a:lstStyle/>
          <a:p>
            <a:pPr algn="just"/>
            <a:r>
              <a:rPr lang="it-IT" b="1" dirty="0" smtClean="0">
                <a:latin typeface="Arial" pitchFamily="34" charset="0"/>
                <a:cs typeface="Arial" pitchFamily="34" charset="0"/>
              </a:rPr>
              <a:t>I raggi UV agiscono sugli acidi nucleici, rendendo i microrganismi incapaci di replicarsi. Il trattamento UV può quindi essere utilizzato per depurare le acque da </a:t>
            </a:r>
            <a:r>
              <a:rPr lang="it-IT" b="1" u="sng" dirty="0" smtClean="0">
                <a:solidFill>
                  <a:srgbClr val="C00000"/>
                </a:solidFill>
                <a:latin typeface="Arial" pitchFamily="34" charset="0"/>
                <a:cs typeface="Arial" pitchFamily="34" charset="0"/>
              </a:rPr>
              <a:t>batteri e virus</a:t>
            </a:r>
            <a:r>
              <a:rPr lang="it-IT" b="1" dirty="0" smtClean="0">
                <a:latin typeface="Arial" pitchFamily="34" charset="0"/>
                <a:cs typeface="Arial" pitchFamily="34" charset="0"/>
              </a:rPr>
              <a:t>, senza aggiunta di sostanze chimiche.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699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764704"/>
            <a:ext cx="1466850" cy="1219200"/>
          </a:xfrm>
          <a:prstGeom prst="rect">
            <a:avLst/>
          </a:prstGeom>
          <a:noFill/>
          <a:ln w="9525">
            <a:noFill/>
            <a:miter lim="800000"/>
            <a:headEnd/>
            <a:tailEnd/>
          </a:ln>
        </p:spPr>
      </p:pic>
      <p:sp>
        <p:nvSpPr>
          <p:cNvPr id="6" name="CasellaDiTesto 5"/>
          <p:cNvSpPr txBox="1"/>
          <p:nvPr/>
        </p:nvSpPr>
        <p:spPr>
          <a:xfrm>
            <a:off x="2411760" y="764704"/>
            <a:ext cx="6048672" cy="830997"/>
          </a:xfrm>
          <a:prstGeom prst="rect">
            <a:avLst/>
          </a:prstGeom>
          <a:noFill/>
        </p:spPr>
        <p:txBody>
          <a:bodyPr wrap="square" rtlCol="0">
            <a:spAutoFit/>
          </a:bodyPr>
          <a:lstStyle/>
          <a:p>
            <a:pPr algn="r"/>
            <a:r>
              <a:rPr lang="it-IT" sz="2400" b="1" dirty="0" smtClean="0">
                <a:solidFill>
                  <a:srgbClr val="0070C0"/>
                </a:solidFill>
                <a:latin typeface="Arial Black" pitchFamily="34" charset="0"/>
              </a:rPr>
              <a:t>Acquedotto: TRATTAMENTO CON</a:t>
            </a:r>
          </a:p>
          <a:p>
            <a:pPr algn="r"/>
            <a:r>
              <a:rPr lang="it-IT" sz="2400" b="1" dirty="0" smtClean="0">
                <a:solidFill>
                  <a:srgbClr val="0070C0"/>
                </a:solidFill>
                <a:latin typeface="Arial Black" pitchFamily="34" charset="0"/>
              </a:rPr>
              <a:t>RAGGI  UV</a:t>
            </a:r>
            <a:endParaRPr lang="it-IT" sz="2400" b="1" dirty="0">
              <a:solidFill>
                <a:srgbClr val="0070C0"/>
              </a:solidFill>
              <a:latin typeface="Arial Black" pitchFamily="34" charset="0"/>
            </a:endParaRPr>
          </a:p>
        </p:txBody>
      </p:sp>
      <p:sp>
        <p:nvSpPr>
          <p:cNvPr id="7" name="Rettangolo 6"/>
          <p:cNvSpPr/>
          <p:nvPr/>
        </p:nvSpPr>
        <p:spPr>
          <a:xfrm>
            <a:off x="539552" y="1916832"/>
            <a:ext cx="8280920" cy="2031325"/>
          </a:xfrm>
          <a:prstGeom prst="rect">
            <a:avLst/>
          </a:prstGeom>
        </p:spPr>
        <p:txBody>
          <a:bodyPr wrap="square">
            <a:spAutoFit/>
          </a:bodyPr>
          <a:lstStyle/>
          <a:p>
            <a:pPr algn="just"/>
            <a:r>
              <a:rPr lang="it-IT" b="1" dirty="0" smtClean="0">
                <a:latin typeface="Arial" pitchFamily="34" charset="0"/>
                <a:cs typeface="Arial" pitchFamily="34" charset="0"/>
              </a:rPr>
              <a:t>Un apparecchio  a  raggi </a:t>
            </a:r>
            <a:r>
              <a:rPr lang="it-IT" b="1" dirty="0" err="1" smtClean="0">
                <a:latin typeface="Arial" pitchFamily="34" charset="0"/>
                <a:cs typeface="Arial" pitchFamily="34" charset="0"/>
              </a:rPr>
              <a:t>UV-C</a:t>
            </a:r>
            <a:r>
              <a:rPr lang="it-IT" b="1" dirty="0" smtClean="0">
                <a:latin typeface="Arial" pitchFamily="34" charset="0"/>
                <a:cs typeface="Arial" pitchFamily="34" charset="0"/>
              </a:rPr>
              <a:t>,  installato</a:t>
            </a:r>
          </a:p>
          <a:p>
            <a:pPr algn="just"/>
            <a:r>
              <a:rPr lang="it-IT" b="1" dirty="0" smtClean="0">
                <a:latin typeface="Arial" pitchFamily="34" charset="0"/>
                <a:cs typeface="Arial" pitchFamily="34" charset="0"/>
              </a:rPr>
              <a:t>sulla tubazione vicino al punto d’uso  del-</a:t>
            </a:r>
          </a:p>
          <a:p>
            <a:pPr algn="just"/>
            <a:r>
              <a:rPr lang="it-IT" b="1" dirty="0" smtClean="0">
                <a:latin typeface="Arial" pitchFamily="34" charset="0"/>
                <a:cs typeface="Arial" pitchFamily="34" charset="0"/>
              </a:rPr>
              <a:t>l’acqua, elimina in sicurezza tutti  i micro-</a:t>
            </a:r>
          </a:p>
          <a:p>
            <a:pPr algn="just"/>
            <a:r>
              <a:rPr lang="it-IT" b="1" dirty="0" smtClean="0">
                <a:latin typeface="Arial" pitchFamily="34" charset="0"/>
                <a:cs typeface="Arial" pitchFamily="34" charset="0"/>
              </a:rPr>
              <a:t>organismi, irradiandoli con una dose </a:t>
            </a:r>
            <a:r>
              <a:rPr lang="it-IT" b="1" dirty="0" err="1" smtClean="0">
                <a:latin typeface="Arial" pitchFamily="34" charset="0"/>
                <a:cs typeface="Arial" pitchFamily="34" charset="0"/>
              </a:rPr>
              <a:t>mol-</a:t>
            </a:r>
            <a:r>
              <a:rPr lang="it-IT" b="1" dirty="0" smtClean="0">
                <a:latin typeface="Arial" pitchFamily="34" charset="0"/>
                <a:cs typeface="Arial" pitchFamily="34" charset="0"/>
              </a:rPr>
              <a:t> </a:t>
            </a:r>
          </a:p>
          <a:p>
            <a:pPr algn="just"/>
            <a:r>
              <a:rPr lang="it-IT" b="1" dirty="0" err="1" smtClean="0">
                <a:latin typeface="Arial" pitchFamily="34" charset="0"/>
                <a:cs typeface="Arial" pitchFamily="34" charset="0"/>
              </a:rPr>
              <a:t>to</a:t>
            </a:r>
            <a:r>
              <a:rPr lang="it-IT" b="1" dirty="0" smtClean="0">
                <a:latin typeface="Arial" pitchFamily="34" charset="0"/>
                <a:cs typeface="Arial" pitchFamily="34" charset="0"/>
              </a:rPr>
              <a:t> superiore a quella minima di sicurezza</a:t>
            </a:r>
          </a:p>
          <a:p>
            <a:pPr algn="just">
              <a:buFontTx/>
              <a:buChar char="-"/>
            </a:pPr>
            <a:r>
              <a:rPr lang="it-IT" b="1" dirty="0" smtClean="0">
                <a:latin typeface="Arial" pitchFamily="34" charset="0"/>
                <a:cs typeface="Arial" pitchFamily="34" charset="0"/>
              </a:rPr>
              <a:t>quindi molto efficace - senza lasciare re-</a:t>
            </a:r>
          </a:p>
          <a:p>
            <a:pPr algn="just"/>
            <a:r>
              <a:rPr lang="it-IT" b="1" dirty="0" err="1" smtClean="0">
                <a:latin typeface="Arial" pitchFamily="34" charset="0"/>
                <a:cs typeface="Arial" pitchFamily="34" charset="0"/>
              </a:rPr>
              <a:t>sidui</a:t>
            </a:r>
            <a:r>
              <a:rPr lang="it-IT" b="1" dirty="0" smtClean="0">
                <a:latin typeface="Arial" pitchFamily="34" charset="0"/>
                <a:cs typeface="Arial" pitchFamily="34" charset="0"/>
              </a:rPr>
              <a:t>. </a:t>
            </a:r>
          </a:p>
        </p:txBody>
      </p:sp>
      <p:pic>
        <p:nvPicPr>
          <p:cNvPr id="1027" name="Picture 3"/>
          <p:cNvPicPr>
            <a:picLocks noChangeAspect="1" noChangeArrowheads="1"/>
          </p:cNvPicPr>
          <p:nvPr/>
        </p:nvPicPr>
        <p:blipFill>
          <a:blip r:embed="rId3" cstate="print"/>
          <a:srcRect/>
          <a:stretch>
            <a:fillRect/>
          </a:stretch>
        </p:blipFill>
        <p:spPr bwMode="auto">
          <a:xfrm>
            <a:off x="5436096" y="2060848"/>
            <a:ext cx="3107308" cy="3528392"/>
          </a:xfrm>
          <a:prstGeom prst="rect">
            <a:avLst/>
          </a:prstGeom>
          <a:noFill/>
          <a:ln w="9525">
            <a:noFill/>
            <a:miter lim="800000"/>
            <a:headEnd/>
            <a:tailEnd/>
          </a:ln>
        </p:spPr>
      </p:pic>
      <p:sp>
        <p:nvSpPr>
          <p:cNvPr id="9" name="Rettangolo 8"/>
          <p:cNvSpPr/>
          <p:nvPr/>
        </p:nvSpPr>
        <p:spPr>
          <a:xfrm>
            <a:off x="539552" y="4005064"/>
            <a:ext cx="4608512" cy="1754326"/>
          </a:xfrm>
          <a:prstGeom prst="rect">
            <a:avLst/>
          </a:prstGeom>
        </p:spPr>
        <p:txBody>
          <a:bodyPr wrap="square">
            <a:spAutoFit/>
          </a:bodyPr>
          <a:lstStyle/>
          <a:p>
            <a:r>
              <a:rPr lang="it-IT" b="1" dirty="0" smtClean="0">
                <a:latin typeface="Arial" pitchFamily="34" charset="0"/>
                <a:cs typeface="Arial" pitchFamily="34" charset="0"/>
              </a:rPr>
              <a:t>I raggi UV attivi nei confronti dei virus e su qualunque microrganismo resistente alla  loro  azione distruttrice, proprio per la profondità della sua azione.</a:t>
            </a:r>
          </a:p>
          <a:p>
            <a:endParaRPr lang="it-IT" b="1" dirty="0" smtClean="0">
              <a:latin typeface="Arial" pitchFamily="34" charset="0"/>
              <a:cs typeface="Arial" pitchFamily="34" charset="0"/>
            </a:endParaRPr>
          </a:p>
          <a:p>
            <a:r>
              <a:rPr lang="it-IT" b="1" dirty="0" smtClean="0">
                <a:latin typeface="Arial" pitchFamily="34" charset="0"/>
                <a:cs typeface="Arial" pitchFamily="34" charset="0"/>
              </a:rPr>
              <a:t>Le apparecchiature sono proporzionate</a:t>
            </a:r>
          </a:p>
        </p:txBody>
      </p:sp>
      <p:sp>
        <p:nvSpPr>
          <p:cNvPr id="12" name="CasellaDiTesto 11"/>
          <p:cNvSpPr txBox="1"/>
          <p:nvPr/>
        </p:nvSpPr>
        <p:spPr>
          <a:xfrm>
            <a:off x="539552" y="5661248"/>
            <a:ext cx="7920880" cy="646331"/>
          </a:xfrm>
          <a:prstGeom prst="rect">
            <a:avLst/>
          </a:prstGeom>
          <a:noFill/>
        </p:spPr>
        <p:txBody>
          <a:bodyPr wrap="square" rtlCol="0">
            <a:spAutoFit/>
          </a:bodyPr>
          <a:lstStyle/>
          <a:p>
            <a:r>
              <a:rPr lang="it-IT" b="1" dirty="0" smtClean="0">
                <a:latin typeface="Arial" pitchFamily="34" charset="0"/>
                <a:cs typeface="Arial" pitchFamily="34" charset="0"/>
              </a:rPr>
              <a:t>in  relazione alla portata istantanea ( litri /</a:t>
            </a:r>
            <a:r>
              <a:rPr lang="it-IT" b="1" dirty="0" err="1" smtClean="0">
                <a:latin typeface="Arial" pitchFamily="34" charset="0"/>
                <a:cs typeface="Arial" pitchFamily="34" charset="0"/>
              </a:rPr>
              <a:t>1</a:t>
            </a:r>
            <a:r>
              <a:rPr lang="it-IT" b="1" dirty="0" smtClean="0">
                <a:latin typeface="Arial" pitchFamily="34" charset="0"/>
                <a:cs typeface="Arial" pitchFamily="34" charset="0"/>
              </a:rPr>
              <a:t>’) che scorre nella tubazione su cui dovrà essere inserito il </a:t>
            </a:r>
            <a:r>
              <a:rPr lang="it-IT" b="1" dirty="0" err="1" smtClean="0">
                <a:latin typeface="Arial" pitchFamily="34" charset="0"/>
                <a:cs typeface="Arial" pitchFamily="34" charset="0"/>
              </a:rPr>
              <a:t>debatterizzatore</a:t>
            </a:r>
            <a:r>
              <a:rPr lang="it-IT" b="1" dirty="0" smtClean="0">
                <a:latin typeface="Arial" pitchFamily="34" charset="0"/>
                <a:cs typeface="Arial" pitchFamily="34" charset="0"/>
              </a:rPr>
              <a:t> con 1 o più lampade UV</a:t>
            </a:r>
            <a:endParaRPr lang="it-IT" b="1" dirty="0">
              <a:latin typeface="Arial" pitchFamily="34" charset="0"/>
              <a:cs typeface="Arial" pitchFamily="34" charset="0"/>
            </a:endParaRPr>
          </a:p>
        </p:txBody>
      </p:sp>
      <p:sp>
        <p:nvSpPr>
          <p:cNvPr id="13" name="Freccia a destra 12"/>
          <p:cNvSpPr/>
          <p:nvPr/>
        </p:nvSpPr>
        <p:spPr>
          <a:xfrm>
            <a:off x="5220072" y="4797152"/>
            <a:ext cx="21602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8604448" y="2996952"/>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251520" y="980728"/>
            <a:ext cx="1971675" cy="1152525"/>
          </a:xfrm>
          <a:prstGeom prst="rect">
            <a:avLst/>
          </a:prstGeom>
          <a:noFill/>
          <a:ln w="9525">
            <a:noFill/>
            <a:miter lim="800000"/>
            <a:headEnd/>
            <a:tailEnd/>
          </a:ln>
        </p:spPr>
      </p:pic>
      <p:sp>
        <p:nvSpPr>
          <p:cNvPr id="3" name="CasellaDiTesto 2"/>
          <p:cNvSpPr txBox="1"/>
          <p:nvPr/>
        </p:nvSpPr>
        <p:spPr>
          <a:xfrm>
            <a:off x="2411760" y="764704"/>
            <a:ext cx="6048672" cy="1200329"/>
          </a:xfrm>
          <a:prstGeom prst="rect">
            <a:avLst/>
          </a:prstGeom>
          <a:noFill/>
        </p:spPr>
        <p:txBody>
          <a:bodyPr wrap="square" rtlCol="0">
            <a:spAutoFit/>
          </a:bodyPr>
          <a:lstStyle/>
          <a:p>
            <a:pPr algn="r"/>
            <a:r>
              <a:rPr lang="it-IT" sz="2400" b="1" dirty="0" smtClean="0">
                <a:solidFill>
                  <a:srgbClr val="0070C0"/>
                </a:solidFill>
                <a:latin typeface="Arial Black" pitchFamily="34" charset="0"/>
              </a:rPr>
              <a:t>Acquedotto: DISTRIBUZIONE E  ATTENZIONI SUL RITORNO IN RETE DELLE ACQUE DISTRIBUITE</a:t>
            </a:r>
            <a:endParaRPr lang="it-IT" sz="2400" b="1" dirty="0">
              <a:solidFill>
                <a:srgbClr val="0070C0"/>
              </a:solidFill>
              <a:latin typeface="Arial Black" pitchFamily="34" charset="0"/>
            </a:endParaRPr>
          </a:p>
        </p:txBody>
      </p:sp>
      <p:sp>
        <p:nvSpPr>
          <p:cNvPr id="4" name="CasellaDiTesto 3"/>
          <p:cNvSpPr txBox="1"/>
          <p:nvPr/>
        </p:nvSpPr>
        <p:spPr>
          <a:xfrm>
            <a:off x="467544" y="2420888"/>
            <a:ext cx="7920880" cy="2862322"/>
          </a:xfrm>
          <a:prstGeom prst="rect">
            <a:avLst/>
          </a:prstGeom>
          <a:noFill/>
        </p:spPr>
        <p:txBody>
          <a:bodyPr wrap="square" rtlCol="0">
            <a:spAutoFit/>
          </a:bodyPr>
          <a:lstStyle/>
          <a:p>
            <a:pPr algn="just"/>
            <a:r>
              <a:rPr lang="it-IT" b="1" dirty="0" smtClean="0">
                <a:latin typeface="Arial" pitchFamily="34" charset="0"/>
                <a:cs typeface="Arial" pitchFamily="34" charset="0"/>
              </a:rPr>
              <a:t>Per la  distribuzione  delle acque alle utenze sono state utilizzate nel tempo  tubazioni di Acciaio ora non più affidabili causa il sopravvento delle corrosioni e perforazioni , dovute si all’estendersi   delle corrosioni medesime metalliche e per la presenza di  di correnti vaganti nel terreno causando  forti perdite di acqua. </a:t>
            </a:r>
          </a:p>
          <a:p>
            <a:pPr algn="just"/>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Nell’attuale, per  la rete idrica urbana  si tende a sostituire tutte le tubazioni di Acciaio  con tubazioni di materiale plastico ad alta resistenza meccanica  ( polimeri plastici)</a:t>
            </a:r>
          </a:p>
          <a:p>
            <a:pPr algn="just"/>
            <a:endParaRPr lang="it-IT" b="1" dirty="0" smtClean="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52936"/>
            <a:ext cx="4680520" cy="1200329"/>
          </a:xfrm>
          <a:prstGeom prst="rect">
            <a:avLst/>
          </a:prstGeom>
          <a:noFill/>
        </p:spPr>
        <p:txBody>
          <a:bodyPr wrap="square" rtlCol="0">
            <a:spAutoFit/>
          </a:bodyPr>
          <a:lstStyle/>
          <a:p>
            <a:r>
              <a:rPr lang="it-IT" b="1" dirty="0" smtClean="0">
                <a:latin typeface="Arial" pitchFamily="34" charset="0"/>
                <a:cs typeface="Arial" pitchFamily="34" charset="0"/>
              </a:rPr>
              <a:t>.-</a:t>
            </a:r>
            <a:r>
              <a:rPr lang="it-IT" b="1" dirty="0" smtClean="0">
                <a:solidFill>
                  <a:srgbClr val="C00000"/>
                </a:solidFill>
                <a:latin typeface="Arial" pitchFamily="34" charset="0"/>
                <a:cs typeface="Arial" pitchFamily="34" charset="0"/>
              </a:rPr>
              <a:t> 1 </a:t>
            </a:r>
            <a:r>
              <a:rPr lang="it-IT" b="1" dirty="0" smtClean="0">
                <a:latin typeface="Arial" pitchFamily="34" charset="0"/>
                <a:cs typeface="Arial" pitchFamily="34" charset="0"/>
              </a:rPr>
              <a:t>filtro a Y per la ritenzione possibili </a:t>
            </a:r>
          </a:p>
          <a:p>
            <a:r>
              <a:rPr lang="it-IT" b="1" dirty="0" smtClean="0">
                <a:latin typeface="Arial" pitchFamily="34" charset="0"/>
                <a:cs typeface="Arial" pitchFamily="34" charset="0"/>
              </a:rPr>
              <a:t>   sedimentabili da corrosioni </a:t>
            </a:r>
          </a:p>
          <a:p>
            <a:r>
              <a:rPr lang="it-IT" b="1" dirty="0" smtClean="0">
                <a:latin typeface="Arial" pitchFamily="34" charset="0"/>
                <a:cs typeface="Arial" pitchFamily="34" charset="0"/>
              </a:rPr>
              <a:t>   meccaniche maglia filtrante </a:t>
            </a:r>
            <a:r>
              <a:rPr lang="it-IT" b="1" dirty="0" smtClean="0">
                <a:solidFill>
                  <a:schemeClr val="bg2">
                    <a:lumMod val="50000"/>
                  </a:schemeClr>
                </a:solidFill>
                <a:latin typeface="Arial" pitchFamily="34" charset="0"/>
                <a:cs typeface="Arial" pitchFamily="34" charset="0"/>
              </a:rPr>
              <a:t>1 mm</a:t>
            </a:r>
          </a:p>
          <a:p>
            <a:r>
              <a:rPr lang="it-IT" b="1" dirty="0" smtClean="0">
                <a:latin typeface="Arial" pitchFamily="34" charset="0"/>
                <a:cs typeface="Arial" pitchFamily="34" charset="0"/>
              </a:rPr>
              <a:t>.-</a:t>
            </a:r>
            <a:r>
              <a:rPr lang="it-IT" b="1" dirty="0" smtClean="0">
                <a:solidFill>
                  <a:srgbClr val="C00000"/>
                </a:solidFill>
                <a:latin typeface="Arial" pitchFamily="34" charset="0"/>
                <a:cs typeface="Arial" pitchFamily="34" charset="0"/>
              </a:rPr>
              <a:t> 2 </a:t>
            </a:r>
            <a:r>
              <a:rPr lang="it-IT" b="1" dirty="0" smtClean="0">
                <a:latin typeface="Arial" pitchFamily="34" charset="0"/>
                <a:cs typeface="Arial" pitchFamily="34" charset="0"/>
              </a:rPr>
              <a:t>contatore consumi  utenza</a:t>
            </a:r>
          </a:p>
        </p:txBody>
      </p:sp>
      <p:sp>
        <p:nvSpPr>
          <p:cNvPr id="5" name="CasellaDiTesto 4"/>
          <p:cNvSpPr txBox="1"/>
          <p:nvPr/>
        </p:nvSpPr>
        <p:spPr>
          <a:xfrm>
            <a:off x="2411760" y="764704"/>
            <a:ext cx="6048672" cy="1200329"/>
          </a:xfrm>
          <a:prstGeom prst="rect">
            <a:avLst/>
          </a:prstGeom>
          <a:noFill/>
        </p:spPr>
        <p:txBody>
          <a:bodyPr wrap="square" rtlCol="0">
            <a:spAutoFit/>
          </a:bodyPr>
          <a:lstStyle/>
          <a:p>
            <a:pPr algn="r"/>
            <a:r>
              <a:rPr lang="it-IT" sz="2400" b="1" dirty="0" smtClean="0">
                <a:solidFill>
                  <a:srgbClr val="0070C0"/>
                </a:solidFill>
                <a:latin typeface="Arial Black" pitchFamily="34" charset="0"/>
              </a:rPr>
              <a:t>Acquedotto: DISTRIBUZIONE E  ATTENZIONI SUL RITORNO IN RETE DELLE ACQUE DISTRIBUITE</a:t>
            </a:r>
            <a:endParaRPr lang="it-IT" sz="2400" b="1" dirty="0">
              <a:solidFill>
                <a:srgbClr val="0070C0"/>
              </a:solidFill>
              <a:latin typeface="Arial Black" pitchFamily="34" charset="0"/>
            </a:endParaRPr>
          </a:p>
        </p:txBody>
      </p:sp>
      <p:sp>
        <p:nvSpPr>
          <p:cNvPr id="7" name="CasellaDiTesto 6"/>
          <p:cNvSpPr txBox="1"/>
          <p:nvPr/>
        </p:nvSpPr>
        <p:spPr>
          <a:xfrm>
            <a:off x="395536" y="1916832"/>
            <a:ext cx="8064896" cy="646331"/>
          </a:xfrm>
          <a:prstGeom prst="rect">
            <a:avLst/>
          </a:prstGeom>
          <a:noFill/>
        </p:spPr>
        <p:txBody>
          <a:bodyPr wrap="square" rtlCol="0">
            <a:spAutoFit/>
          </a:bodyPr>
          <a:lstStyle/>
          <a:p>
            <a:pPr algn="just"/>
            <a:r>
              <a:rPr lang="it-IT" b="1" dirty="0" smtClean="0">
                <a:latin typeface="Arial" pitchFamily="34" charset="0"/>
                <a:cs typeface="Arial" pitchFamily="34" charset="0"/>
              </a:rPr>
              <a:t>Le attenzioni richieste nella distribuzione dell’acqua potabile alle utenze riguardano. </a:t>
            </a:r>
          </a:p>
        </p:txBody>
      </p:sp>
      <p:sp>
        <p:nvSpPr>
          <p:cNvPr id="10" name="Rettangolo 9"/>
          <p:cNvSpPr/>
          <p:nvPr/>
        </p:nvSpPr>
        <p:spPr>
          <a:xfrm>
            <a:off x="4499992" y="2852936"/>
            <a:ext cx="4176464" cy="1754326"/>
          </a:xfrm>
          <a:prstGeom prst="rect">
            <a:avLst/>
          </a:prstGeom>
        </p:spPr>
        <p:txBody>
          <a:bodyPr wrap="square">
            <a:spAutoFit/>
          </a:bodyPr>
          <a:lstStyle/>
          <a:p>
            <a:r>
              <a:rPr lang="it-IT" b="1" dirty="0" smtClean="0">
                <a:latin typeface="Arial" pitchFamily="34" charset="0"/>
                <a:cs typeface="Arial" pitchFamily="34" charset="0"/>
              </a:rPr>
              <a:t>.- </a:t>
            </a:r>
            <a:r>
              <a:rPr lang="it-IT" b="1" dirty="0" smtClean="0">
                <a:solidFill>
                  <a:srgbClr val="C00000"/>
                </a:solidFill>
                <a:latin typeface="Arial" pitchFamily="34" charset="0"/>
                <a:cs typeface="Arial" pitchFamily="34" charset="0"/>
              </a:rPr>
              <a:t>3</a:t>
            </a:r>
            <a:r>
              <a:rPr lang="it-IT" b="1" dirty="0" smtClean="0">
                <a:latin typeface="Arial" pitchFamily="34" charset="0"/>
                <a:cs typeface="Arial" pitchFamily="34" charset="0"/>
              </a:rPr>
              <a:t> </a:t>
            </a:r>
            <a:r>
              <a:rPr lang="it-IT" b="1" dirty="0" smtClean="0">
                <a:solidFill>
                  <a:srgbClr val="C00000"/>
                </a:solidFill>
                <a:latin typeface="Arial" pitchFamily="34" charset="0"/>
                <a:cs typeface="Arial" pitchFamily="34" charset="0"/>
              </a:rPr>
              <a:t>valvola di non ritorno </a:t>
            </a:r>
            <a:r>
              <a:rPr lang="it-IT" b="1" dirty="0" smtClean="0">
                <a:latin typeface="Arial" pitchFamily="34" charset="0"/>
                <a:cs typeface="Arial" pitchFamily="34" charset="0"/>
              </a:rPr>
              <a:t>dell’acqua  </a:t>
            </a:r>
          </a:p>
          <a:p>
            <a:r>
              <a:rPr lang="it-IT" b="1" dirty="0" smtClean="0">
                <a:latin typeface="Arial" pitchFamily="34" charset="0"/>
                <a:cs typeface="Arial" pitchFamily="34" charset="0"/>
              </a:rPr>
              <a:t>   distribuita all’utenza,  atta a </a:t>
            </a:r>
          </a:p>
          <a:p>
            <a:r>
              <a:rPr lang="it-IT" b="1" dirty="0" smtClean="0">
                <a:latin typeface="Arial" pitchFamily="34" charset="0"/>
                <a:cs typeface="Arial" pitchFamily="34" charset="0"/>
              </a:rPr>
              <a:t>   prevenire, con l’eventuale fermo </a:t>
            </a:r>
          </a:p>
          <a:p>
            <a:r>
              <a:rPr lang="it-IT" b="1" dirty="0" smtClean="0">
                <a:latin typeface="Arial" pitchFamily="34" charset="0"/>
                <a:cs typeface="Arial" pitchFamily="34" charset="0"/>
              </a:rPr>
              <a:t>   dell’acquedotto per carenza di </a:t>
            </a:r>
          </a:p>
          <a:p>
            <a:r>
              <a:rPr lang="it-IT" b="1" dirty="0" smtClean="0">
                <a:latin typeface="Arial" pitchFamily="34" charset="0"/>
                <a:cs typeface="Arial" pitchFamily="34" charset="0"/>
              </a:rPr>
              <a:t>   acqua, la </a:t>
            </a:r>
            <a:r>
              <a:rPr lang="it-IT" b="1" dirty="0" err="1" smtClean="0">
                <a:latin typeface="Arial" pitchFamily="34" charset="0"/>
                <a:cs typeface="Arial" pitchFamily="34" charset="0"/>
              </a:rPr>
              <a:t>reimmissione</a:t>
            </a:r>
            <a:r>
              <a:rPr lang="it-IT" b="1" dirty="0" smtClean="0">
                <a:latin typeface="Arial" pitchFamily="34" charset="0"/>
                <a:cs typeface="Arial" pitchFamily="34" charset="0"/>
              </a:rPr>
              <a:t> nella </a:t>
            </a:r>
          </a:p>
          <a:p>
            <a:r>
              <a:rPr lang="it-IT" b="1" dirty="0" smtClean="0">
                <a:latin typeface="Arial" pitchFamily="34" charset="0"/>
                <a:cs typeface="Arial" pitchFamily="34" charset="0"/>
              </a:rPr>
              <a:t>   condotta di fornitura</a:t>
            </a:r>
          </a:p>
        </p:txBody>
      </p:sp>
      <p:sp>
        <p:nvSpPr>
          <p:cNvPr id="11" name="Rettangolo 10"/>
          <p:cNvSpPr/>
          <p:nvPr/>
        </p:nvSpPr>
        <p:spPr>
          <a:xfrm>
            <a:off x="2915816" y="2420888"/>
            <a:ext cx="3377848" cy="369332"/>
          </a:xfrm>
          <a:prstGeom prst="rect">
            <a:avLst/>
          </a:prstGeom>
        </p:spPr>
        <p:txBody>
          <a:bodyPr wrap="none">
            <a:spAutoFit/>
          </a:bodyPr>
          <a:lstStyle/>
          <a:p>
            <a:r>
              <a:rPr lang="it-IT" b="1" dirty="0" smtClean="0">
                <a:solidFill>
                  <a:srgbClr val="0070C0"/>
                </a:solidFill>
                <a:latin typeface="Arial Black" pitchFamily="34" charset="0"/>
                <a:cs typeface="Arial" pitchFamily="34" charset="0"/>
              </a:rPr>
              <a:t>Punto limite  acquedotto:</a:t>
            </a:r>
          </a:p>
        </p:txBody>
      </p:sp>
      <p:grpSp>
        <p:nvGrpSpPr>
          <p:cNvPr id="20" name="Gruppo 19"/>
          <p:cNvGrpSpPr/>
          <p:nvPr/>
        </p:nvGrpSpPr>
        <p:grpSpPr>
          <a:xfrm>
            <a:off x="323528" y="5229200"/>
            <a:ext cx="5472608" cy="1098232"/>
            <a:chOff x="611560" y="5013176"/>
            <a:chExt cx="7416824" cy="1602288"/>
          </a:xfrm>
        </p:grpSpPr>
        <p:pic>
          <p:nvPicPr>
            <p:cNvPr id="1030" name="Picture 6"/>
            <p:cNvPicPr>
              <a:picLocks noChangeAspect="1" noChangeArrowheads="1"/>
            </p:cNvPicPr>
            <p:nvPr/>
          </p:nvPicPr>
          <p:blipFill>
            <a:blip r:embed="rId3" cstate="print"/>
            <a:srcRect/>
            <a:stretch>
              <a:fillRect/>
            </a:stretch>
          </p:blipFill>
          <p:spPr bwMode="auto">
            <a:xfrm>
              <a:off x="1043608" y="5013176"/>
              <a:ext cx="6696744" cy="1602288"/>
            </a:xfrm>
            <a:prstGeom prst="rect">
              <a:avLst/>
            </a:prstGeom>
            <a:noFill/>
            <a:ln w="9525">
              <a:noFill/>
              <a:miter lim="800000"/>
              <a:headEnd/>
              <a:tailEnd/>
            </a:ln>
          </p:spPr>
        </p:pic>
        <p:sp>
          <p:nvSpPr>
            <p:cNvPr id="16" name="Freccia a destra 15"/>
            <p:cNvSpPr/>
            <p:nvPr/>
          </p:nvSpPr>
          <p:spPr>
            <a:xfrm>
              <a:off x="611560" y="5661248"/>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7812360" y="5661248"/>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1 18"/>
            <p:cNvCxnSpPr/>
            <p:nvPr/>
          </p:nvCxnSpPr>
          <p:spPr>
            <a:xfrm>
              <a:off x="6012160" y="5517232"/>
              <a:ext cx="144016" cy="57606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1" name="CasellaDiTesto 20"/>
          <p:cNvSpPr txBox="1"/>
          <p:nvPr/>
        </p:nvSpPr>
        <p:spPr>
          <a:xfrm>
            <a:off x="1979712" y="4797152"/>
            <a:ext cx="432048" cy="477054"/>
          </a:xfrm>
          <a:prstGeom prst="rect">
            <a:avLst/>
          </a:prstGeom>
          <a:noFill/>
        </p:spPr>
        <p:txBody>
          <a:bodyPr wrap="square" rtlCol="0">
            <a:spAutoFit/>
          </a:bodyPr>
          <a:lstStyle/>
          <a:p>
            <a:r>
              <a:rPr lang="it-IT" sz="2500" dirty="0" smtClean="0">
                <a:solidFill>
                  <a:srgbClr val="C00000"/>
                </a:solidFill>
                <a:latin typeface="Arial Black" pitchFamily="34" charset="0"/>
              </a:rPr>
              <a:t>1</a:t>
            </a:r>
            <a:endParaRPr lang="it-IT" sz="2500" dirty="0">
              <a:solidFill>
                <a:srgbClr val="C00000"/>
              </a:solidFill>
              <a:latin typeface="Arial Black" pitchFamily="34" charset="0"/>
            </a:endParaRPr>
          </a:p>
        </p:txBody>
      </p:sp>
      <p:sp>
        <p:nvSpPr>
          <p:cNvPr id="22" name="CasellaDiTesto 21"/>
          <p:cNvSpPr txBox="1"/>
          <p:nvPr/>
        </p:nvSpPr>
        <p:spPr>
          <a:xfrm>
            <a:off x="2915816" y="4725144"/>
            <a:ext cx="432048" cy="461665"/>
          </a:xfrm>
          <a:prstGeom prst="rect">
            <a:avLst/>
          </a:prstGeom>
          <a:noFill/>
        </p:spPr>
        <p:txBody>
          <a:bodyPr wrap="square" rtlCol="0">
            <a:spAutoFit/>
          </a:bodyPr>
          <a:lstStyle/>
          <a:p>
            <a:r>
              <a:rPr lang="it-IT" sz="2400" dirty="0" smtClean="0">
                <a:solidFill>
                  <a:srgbClr val="C00000"/>
                </a:solidFill>
                <a:latin typeface="Arial Black" pitchFamily="34" charset="0"/>
              </a:rPr>
              <a:t>2</a:t>
            </a:r>
            <a:endParaRPr lang="it-IT" sz="2400" dirty="0">
              <a:solidFill>
                <a:srgbClr val="C00000"/>
              </a:solidFill>
              <a:latin typeface="Arial Black" pitchFamily="34" charset="0"/>
            </a:endParaRPr>
          </a:p>
        </p:txBody>
      </p:sp>
      <p:sp>
        <p:nvSpPr>
          <p:cNvPr id="23" name="CasellaDiTesto 22"/>
          <p:cNvSpPr txBox="1"/>
          <p:nvPr/>
        </p:nvSpPr>
        <p:spPr>
          <a:xfrm>
            <a:off x="4211960" y="6093296"/>
            <a:ext cx="288032" cy="461665"/>
          </a:xfrm>
          <a:prstGeom prst="rect">
            <a:avLst/>
          </a:prstGeom>
          <a:noFill/>
        </p:spPr>
        <p:txBody>
          <a:bodyPr wrap="square" rtlCol="0">
            <a:spAutoFit/>
          </a:bodyPr>
          <a:lstStyle/>
          <a:p>
            <a:r>
              <a:rPr lang="it-IT" sz="2400" dirty="0" smtClean="0">
                <a:solidFill>
                  <a:srgbClr val="C00000"/>
                </a:solidFill>
                <a:latin typeface="Arial Black" pitchFamily="34" charset="0"/>
              </a:rPr>
              <a:t>3</a:t>
            </a:r>
            <a:endParaRPr lang="it-IT" sz="2400" dirty="0">
              <a:solidFill>
                <a:srgbClr val="C00000"/>
              </a:solidFill>
              <a:latin typeface="Arial Black" pitchFamily="34" charset="0"/>
            </a:endParaRPr>
          </a:p>
        </p:txBody>
      </p:sp>
      <p:pic>
        <p:nvPicPr>
          <p:cNvPr id="1032" name="Picture 8"/>
          <p:cNvPicPr>
            <a:picLocks noChangeAspect="1" noChangeArrowheads="1"/>
          </p:cNvPicPr>
          <p:nvPr/>
        </p:nvPicPr>
        <p:blipFill>
          <a:blip r:embed="rId4" cstate="print"/>
          <a:srcRect/>
          <a:stretch>
            <a:fillRect/>
          </a:stretch>
        </p:blipFill>
        <p:spPr bwMode="auto">
          <a:xfrm>
            <a:off x="6516216" y="4581128"/>
            <a:ext cx="1440160" cy="1847850"/>
          </a:xfrm>
          <a:prstGeom prst="rect">
            <a:avLst/>
          </a:prstGeom>
          <a:noFill/>
          <a:ln w="9525">
            <a:noFill/>
            <a:miter lim="800000"/>
            <a:headEnd/>
            <a:tailEnd/>
          </a:ln>
        </p:spPr>
      </p:pic>
      <p:pic>
        <p:nvPicPr>
          <p:cNvPr id="26" name="Picture 1"/>
          <p:cNvPicPr>
            <a:picLocks noChangeAspect="1" noChangeArrowheads="1"/>
          </p:cNvPicPr>
          <p:nvPr/>
        </p:nvPicPr>
        <p:blipFill>
          <a:blip r:embed="rId5" cstate="print"/>
          <a:srcRect/>
          <a:stretch>
            <a:fillRect/>
          </a:stretch>
        </p:blipFill>
        <p:spPr bwMode="auto">
          <a:xfrm>
            <a:off x="395536" y="548680"/>
            <a:ext cx="1971675" cy="11525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8564" y="0"/>
            <a:ext cx="9181126" cy="685799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620688"/>
            <a:ext cx="1781175" cy="838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23928" y="1412776"/>
            <a:ext cx="5010722" cy="3960440"/>
          </a:xfrm>
          <a:prstGeom prst="rect">
            <a:avLst/>
          </a:prstGeom>
          <a:noFill/>
          <a:ln w="9525">
            <a:noFill/>
            <a:miter lim="800000"/>
            <a:headEnd/>
            <a:tailEnd/>
          </a:ln>
        </p:spPr>
      </p:pic>
      <p:sp>
        <p:nvSpPr>
          <p:cNvPr id="6" name="CasellaDiTesto 5"/>
          <p:cNvSpPr txBox="1"/>
          <p:nvPr/>
        </p:nvSpPr>
        <p:spPr>
          <a:xfrm>
            <a:off x="251520" y="1700808"/>
            <a:ext cx="3816424" cy="3693319"/>
          </a:xfrm>
          <a:prstGeom prst="rect">
            <a:avLst/>
          </a:prstGeom>
          <a:noFill/>
        </p:spPr>
        <p:txBody>
          <a:bodyPr wrap="square" rtlCol="0">
            <a:spAutoFit/>
          </a:bodyPr>
          <a:lstStyle/>
          <a:p>
            <a:r>
              <a:rPr lang="it-IT" b="1" dirty="0" smtClean="0">
                <a:latin typeface="Arial" pitchFamily="34" charset="0"/>
                <a:cs typeface="Arial" pitchFamily="34" charset="0"/>
              </a:rPr>
              <a:t>Le acque di scarico si suddividono in:</a:t>
            </a:r>
          </a:p>
          <a:p>
            <a:endParaRPr lang="it-IT" b="1" dirty="0" smtClean="0">
              <a:latin typeface="Arial" pitchFamily="34" charset="0"/>
              <a:cs typeface="Arial" pitchFamily="34" charset="0"/>
            </a:endParaRPr>
          </a:p>
          <a:p>
            <a:r>
              <a:rPr lang="it-IT" b="1" dirty="0" smtClean="0">
                <a:latin typeface="Arial" pitchFamily="34" charset="0"/>
                <a:cs typeface="Arial" pitchFamily="34" charset="0"/>
              </a:rPr>
              <a:t>.-</a:t>
            </a:r>
            <a:r>
              <a:rPr lang="it-IT" b="1" dirty="0" smtClean="0">
                <a:solidFill>
                  <a:srgbClr val="C00000"/>
                </a:solidFill>
                <a:latin typeface="Arial" pitchFamily="34" charset="0"/>
                <a:cs typeface="Arial" pitchFamily="34" charset="0"/>
              </a:rPr>
              <a:t>Acque bianche </a:t>
            </a:r>
            <a:r>
              <a:rPr lang="it-IT" b="1" dirty="0" smtClean="0">
                <a:latin typeface="Arial" pitchFamily="34" charset="0"/>
                <a:cs typeface="Arial" pitchFamily="34" charset="0"/>
              </a:rPr>
              <a:t>provenienti</a:t>
            </a:r>
          </a:p>
          <a:p>
            <a:r>
              <a:rPr lang="it-IT" b="1" dirty="0" smtClean="0">
                <a:latin typeface="Arial" pitchFamily="34" charset="0"/>
                <a:cs typeface="Arial" pitchFamily="34" charset="0"/>
              </a:rPr>
              <a:t>   dai pluviali</a:t>
            </a:r>
          </a:p>
          <a:p>
            <a:r>
              <a:rPr lang="it-IT" b="1" dirty="0" smtClean="0">
                <a:latin typeface="Arial" pitchFamily="34" charset="0"/>
                <a:cs typeface="Arial" pitchFamily="34" charset="0"/>
              </a:rPr>
              <a:t>.-</a:t>
            </a:r>
            <a:r>
              <a:rPr lang="it-IT" b="1" dirty="0" smtClean="0">
                <a:solidFill>
                  <a:srgbClr val="C00000"/>
                </a:solidFill>
                <a:latin typeface="Arial" pitchFamily="34" charset="0"/>
                <a:cs typeface="Arial" pitchFamily="34" charset="0"/>
              </a:rPr>
              <a:t>Acque grigie</a:t>
            </a:r>
            <a:r>
              <a:rPr lang="it-IT" b="1" dirty="0" smtClean="0">
                <a:latin typeface="Arial" pitchFamily="34" charset="0"/>
                <a:cs typeface="Arial" pitchFamily="34" charset="0"/>
              </a:rPr>
              <a:t>: dai lavabi / docce</a:t>
            </a:r>
          </a:p>
          <a:p>
            <a:r>
              <a:rPr lang="it-IT" b="1" dirty="0" smtClean="0">
                <a:latin typeface="Arial" pitchFamily="34" charset="0"/>
                <a:cs typeface="Arial" pitchFamily="34" charset="0"/>
              </a:rPr>
              <a:t>  lavabiancheria /lavastoviglie</a:t>
            </a:r>
          </a:p>
          <a:p>
            <a:r>
              <a:rPr lang="it-IT" b="1" dirty="0" smtClean="0">
                <a:latin typeface="Arial" pitchFamily="34" charset="0"/>
                <a:cs typeface="Arial" pitchFamily="34" charset="0"/>
              </a:rPr>
              <a:t>.-</a:t>
            </a:r>
            <a:r>
              <a:rPr lang="it-IT" b="1" dirty="0" smtClean="0">
                <a:solidFill>
                  <a:srgbClr val="C00000"/>
                </a:solidFill>
                <a:latin typeface="Arial" pitchFamily="34" charset="0"/>
                <a:cs typeface="Arial" pitchFamily="34" charset="0"/>
              </a:rPr>
              <a:t>Acque nere  </a:t>
            </a:r>
            <a:r>
              <a:rPr lang="it-IT" b="1" dirty="0" smtClean="0">
                <a:latin typeface="Arial" pitchFamily="34" charset="0"/>
                <a:cs typeface="Arial" pitchFamily="34" charset="0"/>
              </a:rPr>
              <a:t>: dai water</a:t>
            </a:r>
          </a:p>
          <a:p>
            <a:endParaRPr lang="it-IT" b="1" dirty="0" smtClean="0">
              <a:latin typeface="Arial" pitchFamily="34" charset="0"/>
              <a:cs typeface="Arial" pitchFamily="34" charset="0"/>
            </a:endParaRPr>
          </a:p>
          <a:p>
            <a:r>
              <a:rPr lang="it-IT" b="1" dirty="0" smtClean="0">
                <a:latin typeface="Arial" pitchFamily="34" charset="0"/>
                <a:cs typeface="Arial" pitchFamily="34" charset="0"/>
              </a:rPr>
              <a:t> I condotti alle fognature</a:t>
            </a:r>
          </a:p>
          <a:p>
            <a:r>
              <a:rPr lang="it-IT" b="1" dirty="0" smtClean="0">
                <a:latin typeface="Arial" pitchFamily="34" charset="0"/>
                <a:cs typeface="Arial" pitchFamily="34" charset="0"/>
              </a:rPr>
              <a:t>possono essere misti o separa-</a:t>
            </a:r>
          </a:p>
          <a:p>
            <a:r>
              <a:rPr lang="it-IT" b="1" dirty="0" smtClean="0">
                <a:latin typeface="Arial" pitchFamily="34" charset="0"/>
                <a:cs typeface="Arial" pitchFamily="34" charset="0"/>
              </a:rPr>
              <a:t>ti nell’invio all’impianti di </a:t>
            </a:r>
            <a:r>
              <a:rPr lang="it-IT" b="1" dirty="0" err="1" smtClean="0">
                <a:latin typeface="Arial" pitchFamily="34" charset="0"/>
                <a:cs typeface="Arial" pitchFamily="34" charset="0"/>
              </a:rPr>
              <a:t>depu-</a:t>
            </a:r>
            <a:endParaRPr lang="it-IT" b="1" dirty="0" smtClean="0">
              <a:latin typeface="Arial" pitchFamily="34" charset="0"/>
              <a:cs typeface="Arial" pitchFamily="34" charset="0"/>
            </a:endParaRPr>
          </a:p>
          <a:p>
            <a:r>
              <a:rPr lang="it-IT" b="1" dirty="0" smtClean="0">
                <a:latin typeface="Arial" pitchFamily="34" charset="0"/>
                <a:cs typeface="Arial" pitchFamily="34" charset="0"/>
              </a:rPr>
              <a:t>razione.</a:t>
            </a:r>
            <a:endParaRPr lang="it-IT" b="1"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2420888"/>
            <a:ext cx="8315325" cy="31623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95536" y="836712"/>
            <a:ext cx="1781175" cy="838200"/>
          </a:xfrm>
          <a:prstGeom prst="rect">
            <a:avLst/>
          </a:prstGeom>
          <a:noFill/>
          <a:ln w="9525">
            <a:noFill/>
            <a:miter lim="800000"/>
            <a:headEnd/>
            <a:tailEnd/>
          </a:ln>
        </p:spPr>
      </p:pic>
      <p:sp>
        <p:nvSpPr>
          <p:cNvPr id="4" name="CasellaDiTesto 3"/>
          <p:cNvSpPr txBox="1"/>
          <p:nvPr/>
        </p:nvSpPr>
        <p:spPr>
          <a:xfrm>
            <a:off x="2699792" y="1052736"/>
            <a:ext cx="5544616" cy="1200329"/>
          </a:xfrm>
          <a:prstGeom prst="rect">
            <a:avLst/>
          </a:prstGeom>
          <a:noFill/>
        </p:spPr>
        <p:txBody>
          <a:bodyPr wrap="square" rtlCol="0">
            <a:spAutoFit/>
          </a:bodyPr>
          <a:lstStyle/>
          <a:p>
            <a:r>
              <a:rPr lang="it-IT" b="1" dirty="0" smtClean="0">
                <a:latin typeface="Arial" pitchFamily="34" charset="0"/>
                <a:cs typeface="Arial" pitchFamily="34" charset="0"/>
              </a:rPr>
              <a:t>Il sistema fognario comprende anche le acque piovane di scarico attraverso  i pozzetti stradali</a:t>
            </a:r>
          </a:p>
          <a:p>
            <a:r>
              <a:rPr lang="it-IT" b="1" dirty="0" smtClean="0">
                <a:latin typeface="Arial" pitchFamily="34" charset="0"/>
                <a:cs typeface="Arial" pitchFamily="34" charset="0"/>
              </a:rPr>
              <a:t>Le acque scorrono di conseguenza  verso l’impianto di depurazione-</a:t>
            </a:r>
            <a:endParaRPr lang="it-IT" b="1"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03648" y="2924944"/>
            <a:ext cx="6334125" cy="3686175"/>
          </a:xfrm>
          <a:prstGeom prst="rect">
            <a:avLst/>
          </a:prstGeom>
          <a:noFill/>
          <a:ln w="9525">
            <a:noFill/>
            <a:miter lim="800000"/>
            <a:headEnd/>
            <a:tailEnd/>
          </a:ln>
        </p:spPr>
      </p:pic>
      <p:sp>
        <p:nvSpPr>
          <p:cNvPr id="3" name="CasellaDiTesto 2"/>
          <p:cNvSpPr txBox="1"/>
          <p:nvPr/>
        </p:nvSpPr>
        <p:spPr>
          <a:xfrm>
            <a:off x="827584" y="1124744"/>
            <a:ext cx="7344816" cy="1846659"/>
          </a:xfrm>
          <a:prstGeom prst="rect">
            <a:avLst/>
          </a:prstGeom>
          <a:noFill/>
        </p:spPr>
        <p:txBody>
          <a:bodyPr wrap="square" rtlCol="0">
            <a:spAutoFit/>
          </a:bodyPr>
          <a:lstStyle/>
          <a:p>
            <a:pPr algn="just"/>
            <a:r>
              <a:rPr lang="it-IT" b="1" dirty="0" smtClean="0">
                <a:latin typeface="Arial" pitchFamily="34" charset="0"/>
                <a:cs typeface="Arial" pitchFamily="34" charset="0"/>
              </a:rPr>
              <a:t>Con lo scarico delle acque in un </a:t>
            </a:r>
            <a:r>
              <a:rPr lang="it-IT" sz="2400" b="1" dirty="0" smtClean="0">
                <a:solidFill>
                  <a:srgbClr val="C00000"/>
                </a:solidFill>
                <a:latin typeface="Arial" pitchFamily="34" charset="0"/>
                <a:cs typeface="Arial" pitchFamily="34" charset="0"/>
              </a:rPr>
              <a:t>sistema misto </a:t>
            </a:r>
            <a:r>
              <a:rPr lang="it-IT" b="1" dirty="0" smtClean="0">
                <a:latin typeface="Arial" pitchFamily="34" charset="0"/>
                <a:cs typeface="Arial" pitchFamily="34" charset="0"/>
              </a:rPr>
              <a:t>l’levata eccedenza delle acque piovane può creare il riflusso per il sistema idrico abitativo con possibili allaganti. Per evitare questo inconveniente  sulla  tubazione  di  scarico  di  applicano  valvole  di  non  ritorno </a:t>
            </a:r>
          </a:p>
          <a:p>
            <a:pPr algn="just"/>
            <a:r>
              <a:rPr lang="it-IT" b="1" dirty="0" smtClean="0">
                <a:latin typeface="Arial" pitchFamily="34" charset="0"/>
                <a:cs typeface="Arial" pitchFamily="34" charset="0"/>
              </a:rPr>
              <a:t>( antiriflusso) imponendo all’acqua di uscire dai pozzetti stradali.</a:t>
            </a:r>
            <a:endParaRPr lang="it-IT" b="1"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323528" y="332656"/>
            <a:ext cx="1781175" cy="838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1835696" y="3140968"/>
            <a:ext cx="5112568" cy="3529321"/>
          </a:xfrm>
          <a:prstGeom prst="rect">
            <a:avLst/>
          </a:prstGeom>
          <a:noFill/>
          <a:ln w="9525">
            <a:noFill/>
            <a:miter lim="800000"/>
            <a:headEnd/>
            <a:tailEnd/>
          </a:ln>
        </p:spPr>
      </p:pic>
      <p:sp>
        <p:nvSpPr>
          <p:cNvPr id="4" name="CasellaDiTesto 3"/>
          <p:cNvSpPr txBox="1"/>
          <p:nvPr/>
        </p:nvSpPr>
        <p:spPr>
          <a:xfrm>
            <a:off x="827584" y="1124744"/>
            <a:ext cx="7344816" cy="923330"/>
          </a:xfrm>
          <a:prstGeom prst="rect">
            <a:avLst/>
          </a:prstGeom>
          <a:noFill/>
        </p:spPr>
        <p:txBody>
          <a:bodyPr wrap="square" rtlCol="0">
            <a:spAutoFit/>
          </a:bodyPr>
          <a:lstStyle/>
          <a:p>
            <a:pPr algn="just"/>
            <a:r>
              <a:rPr lang="it-IT" b="1" dirty="0" smtClean="0">
                <a:latin typeface="Arial" pitchFamily="34" charset="0"/>
                <a:cs typeface="Arial" pitchFamily="34" charset="0"/>
              </a:rPr>
              <a:t>Lo schema illustra uno scarico separato limitatamente  rispetto alle acque piovane nelle canalizzazioni di scarico acque nere e grigie sono inserite valvole antiriflusso</a:t>
            </a:r>
          </a:p>
        </p:txBody>
      </p:sp>
      <p:pic>
        <p:nvPicPr>
          <p:cNvPr id="5" name="Picture 2"/>
          <p:cNvPicPr>
            <a:picLocks noChangeAspect="1" noChangeArrowheads="1"/>
          </p:cNvPicPr>
          <p:nvPr/>
        </p:nvPicPr>
        <p:blipFill>
          <a:blip r:embed="rId3" cstate="print"/>
          <a:srcRect/>
          <a:stretch>
            <a:fillRect/>
          </a:stretch>
        </p:blipFill>
        <p:spPr bwMode="auto">
          <a:xfrm>
            <a:off x="323528" y="332656"/>
            <a:ext cx="1781175" cy="838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3491880" y="3933056"/>
            <a:ext cx="0" cy="36004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23528" y="908720"/>
            <a:ext cx="8496944" cy="2308324"/>
          </a:xfrm>
          <a:prstGeom prst="rect">
            <a:avLst/>
          </a:prstGeom>
          <a:noFill/>
        </p:spPr>
        <p:txBody>
          <a:bodyPr wrap="square" rtlCol="0">
            <a:spAutoFit/>
          </a:bodyPr>
          <a:lstStyle/>
          <a:p>
            <a:pPr algn="just"/>
            <a:r>
              <a:rPr lang="it-IT" b="1" dirty="0" smtClean="0">
                <a:latin typeface="Arial" pitchFamily="34" charset="0"/>
                <a:cs typeface="Arial" pitchFamily="34" charset="0"/>
              </a:rPr>
              <a:t>Lo schema illustra uno scarico misto con le acque nere poste sotto il livello del condotto della fogna. Le acque nere sono inviate al condotto della fognatura con una pompa di sollevamento. Nel pozzetto di accumulo è presente una sonda di livello con segnalazione di allarme ( sirena acustica) che indica la non efficienza della pompa di sollevamento dei liquami. Come precauzione vengono sempre inserite due pompe di sollevamento il cui intervento  della  seconda pompa di sicurezza è determinato da un  livello elettronico che indica il livello massimo  raggiunto  da non superare.</a:t>
            </a:r>
          </a:p>
        </p:txBody>
      </p:sp>
      <p:pic>
        <p:nvPicPr>
          <p:cNvPr id="8" name="Picture 2"/>
          <p:cNvPicPr>
            <a:picLocks noChangeAspect="1" noChangeArrowheads="1"/>
          </p:cNvPicPr>
          <p:nvPr/>
        </p:nvPicPr>
        <p:blipFill>
          <a:blip r:embed="rId2" cstate="print"/>
          <a:srcRect/>
          <a:stretch>
            <a:fillRect/>
          </a:stretch>
        </p:blipFill>
        <p:spPr bwMode="auto">
          <a:xfrm>
            <a:off x="251520" y="188640"/>
            <a:ext cx="1781175" cy="838200"/>
          </a:xfrm>
          <a:prstGeom prst="rect">
            <a:avLst/>
          </a:prstGeom>
          <a:noFill/>
          <a:ln w="9525">
            <a:noFill/>
            <a:miter lim="800000"/>
            <a:headEnd/>
            <a:tailEnd/>
          </a:ln>
        </p:spPr>
      </p:pic>
      <p:cxnSp>
        <p:nvCxnSpPr>
          <p:cNvPr id="10" name="Connettore 2 9"/>
          <p:cNvCxnSpPr/>
          <p:nvPr/>
        </p:nvCxnSpPr>
        <p:spPr>
          <a:xfrm>
            <a:off x="4283968" y="5085184"/>
            <a:ext cx="0"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6084168" y="4293096"/>
            <a:ext cx="0" cy="1440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0" name="Gruppo 19"/>
          <p:cNvGrpSpPr/>
          <p:nvPr/>
        </p:nvGrpSpPr>
        <p:grpSpPr>
          <a:xfrm>
            <a:off x="1187624" y="4941168"/>
            <a:ext cx="360040" cy="576064"/>
            <a:chOff x="1043608" y="5085184"/>
            <a:chExt cx="360040" cy="576064"/>
          </a:xfrm>
        </p:grpSpPr>
        <p:sp>
          <p:nvSpPr>
            <p:cNvPr id="14" name="Rettangolo 13"/>
            <p:cNvSpPr/>
            <p:nvPr/>
          </p:nvSpPr>
          <p:spPr>
            <a:xfrm>
              <a:off x="1043608" y="5157192"/>
              <a:ext cx="360040" cy="50405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Input manuale 15"/>
            <p:cNvSpPr/>
            <p:nvPr/>
          </p:nvSpPr>
          <p:spPr>
            <a:xfrm flipH="1">
              <a:off x="1043608" y="5229200"/>
              <a:ext cx="360040" cy="432048"/>
            </a:xfrm>
            <a:prstGeom prst="flowChartManualInpu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115616" y="5085184"/>
              <a:ext cx="216024"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043608" y="5157192"/>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26" name="Picture 2"/>
          <p:cNvPicPr>
            <a:picLocks noChangeAspect="1" noChangeArrowheads="1"/>
          </p:cNvPicPr>
          <p:nvPr/>
        </p:nvPicPr>
        <p:blipFill>
          <a:blip r:embed="rId4" cstate="print"/>
          <a:srcRect/>
          <a:stretch>
            <a:fillRect/>
          </a:stretch>
        </p:blipFill>
        <p:spPr bwMode="auto">
          <a:xfrm>
            <a:off x="1763688" y="3284984"/>
            <a:ext cx="5644389" cy="3222725"/>
          </a:xfrm>
          <a:prstGeom prst="rect">
            <a:avLst/>
          </a:prstGeom>
          <a:noFill/>
          <a:ln w="9525">
            <a:noFill/>
            <a:miter lim="800000"/>
            <a:headEnd/>
            <a:tailEnd/>
          </a:ln>
        </p:spPr>
      </p:pic>
      <p:sp>
        <p:nvSpPr>
          <p:cNvPr id="21" name="Rettangolo 20"/>
          <p:cNvSpPr/>
          <p:nvPr/>
        </p:nvSpPr>
        <p:spPr>
          <a:xfrm>
            <a:off x="1115616" y="4869160"/>
            <a:ext cx="50405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67944" y="2887682"/>
            <a:ext cx="4824536" cy="3970318"/>
          </a:xfrm>
          <a:prstGeom prst="rect">
            <a:avLst/>
          </a:prstGeom>
        </p:spPr>
        <p:txBody>
          <a:bodyPr wrap="square">
            <a:spAutoFit/>
          </a:bodyPr>
          <a:lstStyle/>
          <a:p>
            <a:pPr algn="just"/>
            <a:r>
              <a:rPr lang="it-IT" b="1" dirty="0" smtClean="0">
                <a:latin typeface="Arial" pitchFamily="34" charset="0"/>
                <a:cs typeface="Arial" pitchFamily="34" charset="0"/>
              </a:rPr>
              <a:t>Nelle fosse </a:t>
            </a:r>
            <a:r>
              <a:rPr lang="it-IT" b="1" dirty="0" err="1" smtClean="0">
                <a:latin typeface="Arial" pitchFamily="34" charset="0"/>
                <a:cs typeface="Arial" pitchFamily="34" charset="0"/>
              </a:rPr>
              <a:t>Imhoff</a:t>
            </a:r>
            <a:r>
              <a:rPr lang="it-IT" b="1" dirty="0" smtClean="0">
                <a:latin typeface="Arial" pitchFamily="34" charset="0"/>
                <a:cs typeface="Arial" pitchFamily="34" charset="0"/>
              </a:rPr>
              <a:t> sono presenti due </a:t>
            </a:r>
            <a:r>
              <a:rPr lang="it-IT" b="1" dirty="0" err="1" smtClean="0">
                <a:latin typeface="Arial" pitchFamily="34" charset="0"/>
                <a:cs typeface="Arial" pitchFamily="34" charset="0"/>
              </a:rPr>
              <a:t>com-</a:t>
            </a:r>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parti, uno superiore di </a:t>
            </a:r>
            <a:r>
              <a:rPr lang="it-IT" b="1" dirty="0" smtClean="0">
                <a:solidFill>
                  <a:srgbClr val="C00000"/>
                </a:solidFill>
                <a:latin typeface="Arial" pitchFamily="34" charset="0"/>
                <a:cs typeface="Arial" pitchFamily="34" charset="0"/>
              </a:rPr>
              <a:t>sedimentazione</a:t>
            </a:r>
            <a:r>
              <a:rPr lang="it-IT" b="1" dirty="0" smtClean="0">
                <a:latin typeface="Arial" pitchFamily="34" charset="0"/>
                <a:cs typeface="Arial" pitchFamily="34" charset="0"/>
              </a:rPr>
              <a:t> , uno inferiore di </a:t>
            </a:r>
            <a:r>
              <a:rPr lang="it-IT" b="1" dirty="0" smtClean="0">
                <a:solidFill>
                  <a:srgbClr val="C00000"/>
                </a:solidFill>
                <a:latin typeface="Arial" pitchFamily="34" charset="0"/>
                <a:cs typeface="Arial" pitchFamily="34" charset="0"/>
              </a:rPr>
              <a:t>accumulo e digestione anaerobica</a:t>
            </a:r>
            <a:r>
              <a:rPr lang="it-IT" b="1" dirty="0" smtClean="0">
                <a:latin typeface="Arial" pitchFamily="34" charset="0"/>
                <a:cs typeface="Arial" pitchFamily="34" charset="0"/>
              </a:rPr>
              <a:t> dei fanghi sedimentati: i solidi sospesi sedimentabili presenti nei liquami</a:t>
            </a:r>
          </a:p>
          <a:p>
            <a:pPr algn="just"/>
            <a:r>
              <a:rPr lang="it-IT" b="1" dirty="0" smtClean="0">
                <a:latin typeface="Arial" pitchFamily="34" charset="0"/>
                <a:cs typeface="Arial" pitchFamily="34" charset="0"/>
              </a:rPr>
              <a:t>catturati nel comparto di sedimentazione, precipitano attraverso le fessure di </a:t>
            </a:r>
            <a:r>
              <a:rPr lang="it-IT" b="1" dirty="0" err="1" smtClean="0">
                <a:latin typeface="Arial" pitchFamily="34" charset="0"/>
                <a:cs typeface="Arial" pitchFamily="34" charset="0"/>
              </a:rPr>
              <a:t>comu-</a:t>
            </a:r>
            <a:endParaRPr lang="it-IT" b="1" dirty="0" smtClean="0">
              <a:latin typeface="Arial" pitchFamily="34" charset="0"/>
              <a:cs typeface="Arial" pitchFamily="34" charset="0"/>
            </a:endParaRPr>
          </a:p>
          <a:p>
            <a:pPr algn="just"/>
            <a:r>
              <a:rPr lang="it-IT" b="1" dirty="0" err="1" smtClean="0">
                <a:latin typeface="Arial" pitchFamily="34" charset="0"/>
                <a:cs typeface="Arial" pitchFamily="34" charset="0"/>
              </a:rPr>
              <a:t>nicazione</a:t>
            </a:r>
            <a:r>
              <a:rPr lang="it-IT" b="1" dirty="0" smtClean="0">
                <a:latin typeface="Arial" pitchFamily="34" charset="0"/>
                <a:cs typeface="Arial" pitchFamily="34" charset="0"/>
              </a:rPr>
              <a:t> nel sottostante comparto di </a:t>
            </a:r>
            <a:r>
              <a:rPr lang="it-IT" b="1" dirty="0" err="1" smtClean="0">
                <a:latin typeface="Arial" pitchFamily="34" charset="0"/>
                <a:cs typeface="Arial" pitchFamily="34" charset="0"/>
              </a:rPr>
              <a:t>ac-</a:t>
            </a:r>
            <a:endParaRPr lang="it-IT" b="1" dirty="0" smtClean="0">
              <a:latin typeface="Arial" pitchFamily="34" charset="0"/>
              <a:cs typeface="Arial" pitchFamily="34" charset="0"/>
            </a:endParaRPr>
          </a:p>
          <a:p>
            <a:pPr algn="just"/>
            <a:r>
              <a:rPr lang="it-IT" b="1" dirty="0" smtClean="0">
                <a:latin typeface="Arial" pitchFamily="34" charset="0"/>
                <a:cs typeface="Arial" pitchFamily="34" charset="0"/>
              </a:rPr>
              <a:t>cumulo e di digestione, ove le sostanze organiche subiscono una fermentazione anaerobica, con conseguente stabilizza-zione, che consente poi ai fanghi di poter essere  asportati con pompe di solleva-mento</a:t>
            </a:r>
            <a:endParaRPr lang="it-IT" b="1" dirty="0">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79512" y="188640"/>
            <a:ext cx="1781175" cy="838200"/>
          </a:xfrm>
          <a:prstGeom prst="rect">
            <a:avLst/>
          </a:prstGeom>
          <a:noFill/>
          <a:ln w="9525">
            <a:noFill/>
            <a:miter lim="800000"/>
            <a:headEnd/>
            <a:tailEnd/>
          </a:ln>
        </p:spPr>
      </p:pic>
      <p:sp>
        <p:nvSpPr>
          <p:cNvPr id="6" name="Rettangolo 5"/>
          <p:cNvSpPr/>
          <p:nvPr/>
        </p:nvSpPr>
        <p:spPr>
          <a:xfrm>
            <a:off x="3995936" y="1340768"/>
            <a:ext cx="4680520" cy="1477328"/>
          </a:xfrm>
          <a:prstGeom prst="rect">
            <a:avLst/>
          </a:prstGeom>
        </p:spPr>
        <p:txBody>
          <a:bodyPr wrap="square">
            <a:spAutoFit/>
          </a:bodyPr>
          <a:lstStyle/>
          <a:p>
            <a:r>
              <a:rPr lang="it-IT" b="1" dirty="0" smtClean="0">
                <a:solidFill>
                  <a:srgbClr val="C00000"/>
                </a:solidFill>
                <a:latin typeface="Arial" pitchFamily="34" charset="0"/>
                <a:cs typeface="Arial" pitchFamily="34" charset="0"/>
              </a:rPr>
              <a:t>LE FOSSE </a:t>
            </a:r>
            <a:r>
              <a:rPr lang="it-IT" b="1" dirty="0" err="1" smtClean="0">
                <a:solidFill>
                  <a:srgbClr val="C00000"/>
                </a:solidFill>
                <a:latin typeface="Arial" pitchFamily="34" charset="0"/>
                <a:cs typeface="Arial" pitchFamily="34" charset="0"/>
              </a:rPr>
              <a:t>IHMOFF</a:t>
            </a:r>
            <a:r>
              <a:rPr lang="it-IT" b="1" dirty="0" smtClean="0">
                <a:solidFill>
                  <a:srgbClr val="C00000"/>
                </a:solidFill>
                <a:latin typeface="Arial" pitchFamily="34" charset="0"/>
                <a:cs typeface="Arial" pitchFamily="34" charset="0"/>
              </a:rPr>
              <a:t>  </a:t>
            </a:r>
            <a:r>
              <a:rPr lang="it-IT" b="1" dirty="0" smtClean="0">
                <a:latin typeface="Arial" pitchFamily="34" charset="0"/>
                <a:cs typeface="Arial" pitchFamily="34" charset="0"/>
              </a:rPr>
              <a:t>Le  fosse  </a:t>
            </a:r>
            <a:r>
              <a:rPr lang="it-IT" b="1" dirty="0" err="1" smtClean="0">
                <a:latin typeface="Arial" pitchFamily="34" charset="0"/>
                <a:cs typeface="Arial" pitchFamily="34" charset="0"/>
              </a:rPr>
              <a:t>Imhoff</a:t>
            </a:r>
            <a:r>
              <a:rPr lang="it-IT" b="1" dirty="0" smtClean="0">
                <a:latin typeface="Arial" pitchFamily="34" charset="0"/>
                <a:cs typeface="Arial" pitchFamily="34" charset="0"/>
              </a:rPr>
              <a:t>  so- no utilizzate per il  trattamento  dei  reflui di origine domestica di </a:t>
            </a:r>
            <a:r>
              <a:rPr lang="it-IT" b="1" dirty="0" smtClean="0">
                <a:solidFill>
                  <a:srgbClr val="C00000"/>
                </a:solidFill>
                <a:latin typeface="Arial" pitchFamily="34" charset="0"/>
                <a:cs typeface="Arial" pitchFamily="34" charset="0"/>
              </a:rPr>
              <a:t>insediamenti iso- lati  </a:t>
            </a:r>
            <a:r>
              <a:rPr lang="it-IT" b="1" dirty="0" smtClean="0">
                <a:latin typeface="Arial" pitchFamily="34" charset="0"/>
                <a:cs typeface="Arial" pitchFamily="34" charset="0"/>
              </a:rPr>
              <a:t>recapitanti  sul  suolo tramite  </a:t>
            </a:r>
            <a:r>
              <a:rPr lang="it-IT" b="1" dirty="0" err="1" smtClean="0">
                <a:latin typeface="Arial" pitchFamily="34" charset="0"/>
                <a:cs typeface="Arial" pitchFamily="34" charset="0"/>
              </a:rPr>
              <a:t>subdi-spersione</a:t>
            </a:r>
            <a:r>
              <a:rPr lang="it-IT" b="1" dirty="0" smtClean="0">
                <a:latin typeface="Arial" pitchFamily="34" charset="0"/>
                <a:cs typeface="Arial" pitchFamily="34" charset="0"/>
              </a:rPr>
              <a:t> nei prati.</a:t>
            </a:r>
          </a:p>
        </p:txBody>
      </p:sp>
      <p:pic>
        <p:nvPicPr>
          <p:cNvPr id="3076" name="Picture 4"/>
          <p:cNvPicPr>
            <a:picLocks noChangeAspect="1" noChangeArrowheads="1"/>
          </p:cNvPicPr>
          <p:nvPr/>
        </p:nvPicPr>
        <p:blipFill>
          <a:blip r:embed="rId3" cstate="print"/>
          <a:srcRect/>
          <a:stretch>
            <a:fillRect/>
          </a:stretch>
        </p:blipFill>
        <p:spPr bwMode="auto">
          <a:xfrm>
            <a:off x="251520" y="2564904"/>
            <a:ext cx="3770286" cy="3625602"/>
          </a:xfrm>
          <a:prstGeom prst="rect">
            <a:avLst/>
          </a:prstGeom>
          <a:noFill/>
          <a:ln w="9525">
            <a:noFill/>
            <a:miter lim="800000"/>
            <a:headEnd/>
            <a:tailEnd/>
          </a:ln>
        </p:spPr>
      </p:pic>
      <p:sp>
        <p:nvSpPr>
          <p:cNvPr id="8" name="Freccia a destra 7"/>
          <p:cNvSpPr/>
          <p:nvPr/>
        </p:nvSpPr>
        <p:spPr>
          <a:xfrm>
            <a:off x="611560" y="3789040"/>
            <a:ext cx="432048" cy="7200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sp>
        <p:nvSpPr>
          <p:cNvPr id="9" name="Freccia a destra 8"/>
          <p:cNvSpPr/>
          <p:nvPr/>
        </p:nvSpPr>
        <p:spPr>
          <a:xfrm>
            <a:off x="3491880" y="3789040"/>
            <a:ext cx="432048" cy="72008"/>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8" name="Picture 6"/>
          <p:cNvPicPr>
            <a:picLocks noChangeAspect="1" noChangeArrowheads="1"/>
          </p:cNvPicPr>
          <p:nvPr/>
        </p:nvPicPr>
        <p:blipFill>
          <a:blip r:embed="rId4" cstate="print"/>
          <a:srcRect/>
          <a:stretch>
            <a:fillRect/>
          </a:stretch>
        </p:blipFill>
        <p:spPr bwMode="auto">
          <a:xfrm>
            <a:off x="827584" y="836712"/>
            <a:ext cx="2857500" cy="1666875"/>
          </a:xfrm>
          <a:prstGeom prst="rect">
            <a:avLst/>
          </a:prstGeom>
          <a:noFill/>
          <a:ln w="9525">
            <a:noFill/>
            <a:miter lim="800000"/>
            <a:headEnd/>
            <a:tailEnd/>
          </a:ln>
        </p:spPr>
      </p:pic>
      <p:sp>
        <p:nvSpPr>
          <p:cNvPr id="12" name="CasellaDiTesto 11"/>
          <p:cNvSpPr txBox="1"/>
          <p:nvPr/>
        </p:nvSpPr>
        <p:spPr>
          <a:xfrm>
            <a:off x="3851920" y="692696"/>
            <a:ext cx="5040560" cy="646331"/>
          </a:xfrm>
          <a:prstGeom prst="rect">
            <a:avLst/>
          </a:prstGeom>
          <a:noFill/>
        </p:spPr>
        <p:txBody>
          <a:bodyPr wrap="square" rtlCol="0">
            <a:spAutoFit/>
          </a:bodyPr>
          <a:lstStyle/>
          <a:p>
            <a:pPr algn="r"/>
            <a:r>
              <a:rPr lang="it-IT" b="1" dirty="0" smtClean="0">
                <a:solidFill>
                  <a:srgbClr val="C00000"/>
                </a:solidFill>
                <a:latin typeface="Arial Black" pitchFamily="34" charset="0"/>
                <a:cs typeface="Arial" pitchFamily="34" charset="0"/>
              </a:rPr>
              <a:t>TRATTAMENTO DELLE ACQUE INSEDIAMENTI ISOLATI</a:t>
            </a:r>
            <a:endParaRPr lang="it-IT" b="1" dirty="0">
              <a:solidFill>
                <a:srgbClr val="C00000"/>
              </a:solidFill>
              <a:latin typeface="Arial Black"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702" y="0"/>
            <a:ext cx="921740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332656"/>
            <a:ext cx="2267744" cy="839165"/>
          </a:xfrm>
          <a:prstGeom prst="rect">
            <a:avLst/>
          </a:prstGeom>
          <a:noFill/>
          <a:ln w="9525">
            <a:noFill/>
            <a:miter lim="800000"/>
            <a:headEnd/>
            <a:tailEnd/>
          </a:ln>
        </p:spPr>
      </p:pic>
      <p:sp>
        <p:nvSpPr>
          <p:cNvPr id="4" name="CasellaDiTesto 3"/>
          <p:cNvSpPr txBox="1"/>
          <p:nvPr/>
        </p:nvSpPr>
        <p:spPr>
          <a:xfrm>
            <a:off x="323528" y="1124744"/>
            <a:ext cx="8496944" cy="1200329"/>
          </a:xfrm>
          <a:prstGeom prst="rect">
            <a:avLst/>
          </a:prstGeom>
          <a:noFill/>
        </p:spPr>
        <p:txBody>
          <a:bodyPr wrap="square" rtlCol="0">
            <a:spAutoFit/>
          </a:bodyPr>
          <a:lstStyle/>
          <a:p>
            <a:pPr algn="just"/>
            <a:r>
              <a:rPr lang="it-IT" b="1" dirty="0" smtClean="0">
                <a:latin typeface="Arial" pitchFamily="34" charset="0"/>
                <a:cs typeface="Arial" pitchFamily="34" charset="0"/>
              </a:rPr>
              <a:t>Tutte le acque provenienti dalla complessa fognaria della città concorrono verso l’acquedotto della </a:t>
            </a:r>
            <a:r>
              <a:rPr lang="it-IT" b="1" dirty="0" err="1" smtClean="0">
                <a:latin typeface="Arial" pitchFamily="34" charset="0"/>
                <a:cs typeface="Arial" pitchFamily="34" charset="0"/>
              </a:rPr>
              <a:t>citta’</a:t>
            </a:r>
            <a:r>
              <a:rPr lang="it-IT" b="1" dirty="0" smtClean="0">
                <a:latin typeface="Arial" pitchFamily="34" charset="0"/>
                <a:cs typeface="Arial" pitchFamily="34" charset="0"/>
              </a:rPr>
              <a:t> per la depurazione e la chiarificazione per poi essere immesse nel: fiume / torrente / lago / mare. In alternativa possono seguire un trattamento di affinamento e potabilità</a:t>
            </a:r>
          </a:p>
        </p:txBody>
      </p:sp>
      <p:pic>
        <p:nvPicPr>
          <p:cNvPr id="5122" name="Picture 2"/>
          <p:cNvPicPr>
            <a:picLocks noChangeAspect="1" noChangeArrowheads="1"/>
          </p:cNvPicPr>
          <p:nvPr/>
        </p:nvPicPr>
        <p:blipFill>
          <a:blip r:embed="rId3" cstate="print"/>
          <a:srcRect/>
          <a:stretch>
            <a:fillRect/>
          </a:stretch>
        </p:blipFill>
        <p:spPr bwMode="auto">
          <a:xfrm>
            <a:off x="2699792" y="2420888"/>
            <a:ext cx="4752528" cy="3200291"/>
          </a:xfrm>
          <a:prstGeom prst="rect">
            <a:avLst/>
          </a:prstGeom>
          <a:noFill/>
          <a:ln w="9525">
            <a:noFill/>
            <a:miter lim="800000"/>
            <a:headEnd/>
            <a:tailEnd/>
          </a:ln>
        </p:spPr>
      </p:pic>
      <p:sp>
        <p:nvSpPr>
          <p:cNvPr id="6" name="CasellaDiTesto 5"/>
          <p:cNvSpPr txBox="1"/>
          <p:nvPr/>
        </p:nvSpPr>
        <p:spPr>
          <a:xfrm>
            <a:off x="395536" y="3429000"/>
            <a:ext cx="1944216" cy="646331"/>
          </a:xfrm>
          <a:prstGeom prst="rect">
            <a:avLst/>
          </a:prstGeom>
          <a:noFill/>
        </p:spPr>
        <p:txBody>
          <a:bodyPr wrap="square" rtlCol="0">
            <a:spAutoFit/>
          </a:bodyPr>
          <a:lstStyle/>
          <a:p>
            <a:r>
              <a:rPr lang="it-IT" b="1" dirty="0" smtClean="0">
                <a:latin typeface="Arial" pitchFamily="34" charset="0"/>
                <a:cs typeface="Arial" pitchFamily="34" charset="0"/>
              </a:rPr>
              <a:t>Le fasi del</a:t>
            </a:r>
          </a:p>
          <a:p>
            <a:r>
              <a:rPr lang="it-IT" b="1" dirty="0" smtClean="0">
                <a:latin typeface="Arial" pitchFamily="34" charset="0"/>
                <a:cs typeface="Arial" pitchFamily="34" charset="0"/>
              </a:rPr>
              <a:t>trattamento</a:t>
            </a:r>
            <a:endParaRPr lang="it-IT" b="1" dirty="0">
              <a:latin typeface="Arial" pitchFamily="34" charset="0"/>
              <a:cs typeface="Arial" pitchFamily="34" charset="0"/>
            </a:endParaRPr>
          </a:p>
        </p:txBody>
      </p:sp>
      <p:sp>
        <p:nvSpPr>
          <p:cNvPr id="7" name="Parentesi graffa aperta 6"/>
          <p:cNvSpPr/>
          <p:nvPr/>
        </p:nvSpPr>
        <p:spPr>
          <a:xfrm>
            <a:off x="2123728" y="2348880"/>
            <a:ext cx="360040" cy="309634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018614" cy="666936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8700615" cy="645333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35896" y="620688"/>
            <a:ext cx="2016224" cy="1551406"/>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0" y="548680"/>
            <a:ext cx="2267744" cy="839165"/>
          </a:xfrm>
          <a:prstGeom prst="rect">
            <a:avLst/>
          </a:prstGeom>
          <a:noFill/>
          <a:ln w="9525">
            <a:noFill/>
            <a:miter lim="800000"/>
            <a:headEnd/>
            <a:tailEnd/>
          </a:ln>
        </p:spPr>
      </p:pic>
      <p:sp>
        <p:nvSpPr>
          <p:cNvPr id="4" name="CasellaDiTesto 3"/>
          <p:cNvSpPr txBox="1"/>
          <p:nvPr/>
        </p:nvSpPr>
        <p:spPr>
          <a:xfrm>
            <a:off x="5796136" y="1124744"/>
            <a:ext cx="2916832" cy="646331"/>
          </a:xfrm>
          <a:prstGeom prst="rect">
            <a:avLst/>
          </a:prstGeom>
          <a:noFill/>
        </p:spPr>
        <p:txBody>
          <a:bodyPr wrap="square" rtlCol="0">
            <a:spAutoFit/>
          </a:bodyPr>
          <a:lstStyle/>
          <a:p>
            <a:pPr marL="342900" indent="-342900"/>
            <a:r>
              <a:rPr lang="it-IT" dirty="0" smtClean="0">
                <a:solidFill>
                  <a:srgbClr val="0070C0"/>
                </a:solidFill>
                <a:latin typeface="Arial Black" pitchFamily="34" charset="0"/>
              </a:rPr>
              <a:t>2. </a:t>
            </a:r>
            <a:r>
              <a:rPr lang="it-IT" dirty="0" err="1" smtClean="0">
                <a:solidFill>
                  <a:srgbClr val="0070C0"/>
                </a:solidFill>
                <a:latin typeface="Arial Black" pitchFamily="34" charset="0"/>
              </a:rPr>
              <a:t>Dissabbiatura</a:t>
            </a:r>
            <a:r>
              <a:rPr lang="it-IT" dirty="0" smtClean="0">
                <a:solidFill>
                  <a:srgbClr val="0070C0"/>
                </a:solidFill>
                <a:latin typeface="Arial Black" pitchFamily="34" charset="0"/>
              </a:rPr>
              <a:t> e </a:t>
            </a:r>
            <a:r>
              <a:rPr lang="it-IT" dirty="0" err="1" smtClean="0">
                <a:solidFill>
                  <a:srgbClr val="0070C0"/>
                </a:solidFill>
                <a:latin typeface="Arial Black" pitchFamily="34" charset="0"/>
              </a:rPr>
              <a:t>disoleatura</a:t>
            </a:r>
            <a:endParaRPr lang="it-IT" dirty="0" smtClean="0">
              <a:solidFill>
                <a:srgbClr val="0070C0"/>
              </a:solidFill>
              <a:latin typeface="Arial Black" pitchFamily="34" charset="0"/>
            </a:endParaRPr>
          </a:p>
        </p:txBody>
      </p:sp>
      <p:sp>
        <p:nvSpPr>
          <p:cNvPr id="7" name="Rettangolo 6"/>
          <p:cNvSpPr/>
          <p:nvPr/>
        </p:nvSpPr>
        <p:spPr>
          <a:xfrm>
            <a:off x="0" y="1988840"/>
            <a:ext cx="4499992" cy="4247317"/>
          </a:xfrm>
          <a:prstGeom prst="rect">
            <a:avLst/>
          </a:prstGeom>
        </p:spPr>
        <p:txBody>
          <a:bodyPr wrap="square">
            <a:spAutoFit/>
          </a:bodyPr>
          <a:lstStyle/>
          <a:p>
            <a:r>
              <a:rPr lang="it-IT" b="1" dirty="0" smtClean="0">
                <a:latin typeface="Arial" pitchFamily="34" charset="0"/>
                <a:cs typeface="Arial" pitchFamily="34" charset="0"/>
              </a:rPr>
              <a:t>L’impianto è  formato da una vasca suddivisa in comparti.</a:t>
            </a:r>
          </a:p>
          <a:p>
            <a:endParaRPr lang="it-IT" b="1" dirty="0" smtClean="0">
              <a:latin typeface="Arial" pitchFamily="34" charset="0"/>
              <a:cs typeface="Arial" pitchFamily="34" charset="0"/>
            </a:endParaRPr>
          </a:p>
          <a:p>
            <a:pPr marL="342900" indent="-342900"/>
            <a:r>
              <a:rPr lang="it-IT" b="1" dirty="0" err="1" smtClean="0">
                <a:latin typeface="Arial" pitchFamily="34" charset="0"/>
                <a:cs typeface="Arial" pitchFamily="34" charset="0"/>
              </a:rPr>
              <a:t>1.Comparto</a:t>
            </a:r>
            <a:r>
              <a:rPr lang="it-IT" b="1" dirty="0" smtClean="0">
                <a:latin typeface="Arial" pitchFamily="34" charset="0"/>
                <a:cs typeface="Arial" pitchFamily="34" charset="0"/>
              </a:rPr>
              <a:t> di </a:t>
            </a:r>
            <a:r>
              <a:rPr lang="it-IT" b="1" dirty="0" err="1" smtClean="0">
                <a:latin typeface="Arial" pitchFamily="34" charset="0"/>
                <a:cs typeface="Arial" pitchFamily="34" charset="0"/>
              </a:rPr>
              <a:t>insufflaggio</a:t>
            </a:r>
            <a:r>
              <a:rPr lang="it-IT" b="1" dirty="0" smtClean="0">
                <a:latin typeface="Arial" pitchFamily="34" charset="0"/>
                <a:cs typeface="Arial" pitchFamily="34" charset="0"/>
              </a:rPr>
              <a:t> di aria atta</a:t>
            </a:r>
          </a:p>
          <a:p>
            <a:pPr marL="342900" indent="-342900"/>
            <a:r>
              <a:rPr lang="it-IT" b="1" dirty="0" smtClean="0">
                <a:latin typeface="Arial" pitchFamily="34" charset="0"/>
                <a:cs typeface="Arial" pitchFamily="34" charset="0"/>
              </a:rPr>
              <a:t>   favorire la risalita delle sostanze</a:t>
            </a:r>
          </a:p>
          <a:p>
            <a:pPr marL="342900" indent="-342900"/>
            <a:r>
              <a:rPr lang="it-IT" b="1" dirty="0" smtClean="0">
                <a:latin typeface="Arial" pitchFamily="34" charset="0"/>
                <a:cs typeface="Arial" pitchFamily="34" charset="0"/>
              </a:rPr>
              <a:t>   grasse in superficie e successiva</a:t>
            </a:r>
          </a:p>
          <a:p>
            <a:pPr marL="342900" indent="-342900"/>
            <a:r>
              <a:rPr lang="it-IT" b="1" dirty="0" smtClean="0">
                <a:latin typeface="Arial" pitchFamily="34" charset="0"/>
                <a:cs typeface="Arial" pitchFamily="34" charset="0"/>
              </a:rPr>
              <a:t>   estrazione.</a:t>
            </a:r>
          </a:p>
          <a:p>
            <a:endParaRPr lang="it-IT" b="1" dirty="0" smtClean="0">
              <a:latin typeface="Arial" pitchFamily="34" charset="0"/>
              <a:cs typeface="Arial" pitchFamily="34" charset="0"/>
            </a:endParaRPr>
          </a:p>
          <a:p>
            <a:r>
              <a:rPr lang="it-IT" b="1" dirty="0" smtClean="0">
                <a:latin typeface="Arial" pitchFamily="34" charset="0"/>
                <a:cs typeface="Arial" pitchFamily="34" charset="0"/>
              </a:rPr>
              <a:t>4. Comparto della vasca per la </a:t>
            </a:r>
          </a:p>
          <a:p>
            <a:r>
              <a:rPr lang="it-IT" b="1" dirty="0" smtClean="0">
                <a:latin typeface="Arial" pitchFamily="34" charset="0"/>
                <a:cs typeface="Arial" pitchFamily="34" charset="0"/>
              </a:rPr>
              <a:t>    sedimentazione delle sabbie ed </a:t>
            </a:r>
          </a:p>
          <a:p>
            <a:r>
              <a:rPr lang="it-IT" b="1" dirty="0" smtClean="0">
                <a:latin typeface="Arial" pitchFamily="34" charset="0"/>
                <a:cs typeface="Arial" pitchFamily="34" charset="0"/>
              </a:rPr>
              <a:t>    estrazione delle medesime con </a:t>
            </a:r>
          </a:p>
          <a:p>
            <a:r>
              <a:rPr lang="it-IT" b="1" dirty="0" smtClean="0">
                <a:latin typeface="Arial" pitchFamily="34" charset="0"/>
                <a:cs typeface="Arial" pitchFamily="34" charset="0"/>
              </a:rPr>
              <a:t>    pompe speciali di sollevamento</a:t>
            </a:r>
          </a:p>
          <a:p>
            <a:endParaRPr lang="it-IT" b="1" dirty="0" smtClean="0">
              <a:latin typeface="Arial" pitchFamily="34" charset="0"/>
              <a:cs typeface="Arial" pitchFamily="34" charset="0"/>
            </a:endParaRPr>
          </a:p>
          <a:p>
            <a:r>
              <a:rPr lang="it-IT" b="1" dirty="0" smtClean="0">
                <a:latin typeface="Arial" pitchFamily="34" charset="0"/>
                <a:cs typeface="Arial" pitchFamily="34" charset="0"/>
              </a:rPr>
              <a:t>5. Invio delle acque  al successivo </a:t>
            </a:r>
          </a:p>
          <a:p>
            <a:r>
              <a:rPr lang="it-IT" b="1" dirty="0" smtClean="0">
                <a:latin typeface="Arial" pitchFamily="34" charset="0"/>
                <a:cs typeface="Arial" pitchFamily="34" charset="0"/>
              </a:rPr>
              <a:t>    trattamento</a:t>
            </a:r>
            <a:endParaRPr lang="it-IT" b="1" dirty="0">
              <a:latin typeface="Arial" pitchFamily="34" charset="0"/>
              <a:cs typeface="Arial" pitchFamily="34" charset="0"/>
            </a:endParaRPr>
          </a:p>
        </p:txBody>
      </p:sp>
      <p:pic>
        <p:nvPicPr>
          <p:cNvPr id="2053" name="Picture 5"/>
          <p:cNvPicPr>
            <a:picLocks noChangeAspect="1" noChangeArrowheads="1"/>
          </p:cNvPicPr>
          <p:nvPr/>
        </p:nvPicPr>
        <p:blipFill>
          <a:blip r:embed="rId5" cstate="print"/>
          <a:srcRect/>
          <a:stretch>
            <a:fillRect/>
          </a:stretch>
        </p:blipFill>
        <p:spPr bwMode="auto">
          <a:xfrm>
            <a:off x="4572000" y="2276872"/>
            <a:ext cx="3672408" cy="2355131"/>
          </a:xfrm>
          <a:prstGeom prst="rect">
            <a:avLst/>
          </a:prstGeom>
          <a:noFill/>
          <a:ln w="9525">
            <a:noFill/>
            <a:miter lim="800000"/>
            <a:headEnd/>
            <a:tailEnd/>
          </a:ln>
        </p:spPr>
      </p:pic>
      <p:cxnSp>
        <p:nvCxnSpPr>
          <p:cNvPr id="10" name="Connettore 1 9"/>
          <p:cNvCxnSpPr/>
          <p:nvPr/>
        </p:nvCxnSpPr>
        <p:spPr>
          <a:xfrm>
            <a:off x="4427984" y="2996952"/>
            <a:ext cx="1800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6228184" y="2996952"/>
            <a:ext cx="0" cy="10081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4211960" y="4221088"/>
            <a:ext cx="28803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6" cstate="print"/>
          <a:srcRect/>
          <a:stretch>
            <a:fillRect/>
          </a:stretch>
        </p:blipFill>
        <p:spPr bwMode="auto">
          <a:xfrm>
            <a:off x="4572000" y="4707282"/>
            <a:ext cx="3384376" cy="2150718"/>
          </a:xfrm>
          <a:prstGeom prst="rect">
            <a:avLst/>
          </a:prstGeom>
          <a:noFill/>
          <a:ln w="9525">
            <a:noFill/>
            <a:miter lim="800000"/>
            <a:headEnd/>
            <a:tailEnd/>
          </a:ln>
        </p:spPr>
      </p:pic>
      <p:cxnSp>
        <p:nvCxnSpPr>
          <p:cNvPr id="16" name="Connettore 1 15"/>
          <p:cNvCxnSpPr/>
          <p:nvPr/>
        </p:nvCxnSpPr>
        <p:spPr>
          <a:xfrm>
            <a:off x="4427984" y="2996952"/>
            <a:ext cx="792088" cy="230425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067944" y="260648"/>
            <a:ext cx="1584176" cy="187153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51520" y="260648"/>
            <a:ext cx="2267744" cy="839165"/>
          </a:xfrm>
          <a:prstGeom prst="rect">
            <a:avLst/>
          </a:prstGeom>
          <a:noFill/>
          <a:ln w="9525">
            <a:noFill/>
            <a:miter lim="800000"/>
            <a:headEnd/>
            <a:tailEnd/>
          </a:ln>
        </p:spPr>
      </p:pic>
      <p:sp>
        <p:nvSpPr>
          <p:cNvPr id="5" name="CasellaDiTesto 4"/>
          <p:cNvSpPr txBox="1"/>
          <p:nvPr/>
        </p:nvSpPr>
        <p:spPr>
          <a:xfrm>
            <a:off x="5724128" y="620688"/>
            <a:ext cx="2916832" cy="646331"/>
          </a:xfrm>
          <a:prstGeom prst="rect">
            <a:avLst/>
          </a:prstGeom>
          <a:noFill/>
        </p:spPr>
        <p:txBody>
          <a:bodyPr wrap="square" rtlCol="0">
            <a:spAutoFit/>
          </a:bodyPr>
          <a:lstStyle/>
          <a:p>
            <a:pPr marL="342900" indent="-342900"/>
            <a:r>
              <a:rPr lang="it-IT" dirty="0" smtClean="0">
                <a:solidFill>
                  <a:srgbClr val="0070C0"/>
                </a:solidFill>
                <a:latin typeface="Arial Black" pitchFamily="34" charset="0"/>
              </a:rPr>
              <a:t>3. SEDIMENTAZIONE PRIMARIA</a:t>
            </a:r>
          </a:p>
        </p:txBody>
      </p:sp>
      <p:pic>
        <p:nvPicPr>
          <p:cNvPr id="3077" name="Picture 5"/>
          <p:cNvPicPr>
            <a:picLocks noChangeAspect="1" noChangeArrowheads="1"/>
          </p:cNvPicPr>
          <p:nvPr/>
        </p:nvPicPr>
        <p:blipFill>
          <a:blip r:embed="rId4" cstate="print"/>
          <a:srcRect/>
          <a:stretch>
            <a:fillRect/>
          </a:stretch>
        </p:blipFill>
        <p:spPr bwMode="auto">
          <a:xfrm>
            <a:off x="683568" y="3140968"/>
            <a:ext cx="7200800" cy="2830009"/>
          </a:xfrm>
          <a:prstGeom prst="rect">
            <a:avLst/>
          </a:prstGeom>
          <a:noFill/>
          <a:ln w="9525">
            <a:noFill/>
            <a:miter lim="800000"/>
            <a:headEnd/>
            <a:tailEnd/>
          </a:ln>
        </p:spPr>
      </p:pic>
      <p:sp>
        <p:nvSpPr>
          <p:cNvPr id="9" name="CasellaDiTesto 8"/>
          <p:cNvSpPr txBox="1"/>
          <p:nvPr/>
        </p:nvSpPr>
        <p:spPr>
          <a:xfrm>
            <a:off x="179512" y="1340768"/>
            <a:ext cx="3888432" cy="1754326"/>
          </a:xfrm>
          <a:prstGeom prst="rect">
            <a:avLst/>
          </a:prstGeom>
          <a:noFill/>
        </p:spPr>
        <p:txBody>
          <a:bodyPr wrap="square" rtlCol="0">
            <a:spAutoFit/>
          </a:bodyPr>
          <a:lstStyle/>
          <a:p>
            <a:r>
              <a:rPr lang="it-IT" b="1" dirty="0" smtClean="0">
                <a:latin typeface="Arial" pitchFamily="34" charset="0"/>
                <a:cs typeface="Arial" pitchFamily="34" charset="0"/>
              </a:rPr>
              <a:t>Successivamente al trattamento primario l’acqua viene immessa nelle vasche di aerazione e di attivazione biologica per essere poi immessa nel sedimentatore primario di ampia superficie</a:t>
            </a:r>
            <a:endParaRPr lang="it-IT" b="1" dirty="0">
              <a:latin typeface="Arial" pitchFamily="34" charset="0"/>
              <a:cs typeface="Arial" pitchFamily="34" charset="0"/>
            </a:endParaRPr>
          </a:p>
        </p:txBody>
      </p:sp>
      <p:sp>
        <p:nvSpPr>
          <p:cNvPr id="10" name="CasellaDiTesto 9"/>
          <p:cNvSpPr txBox="1"/>
          <p:nvPr/>
        </p:nvSpPr>
        <p:spPr>
          <a:xfrm>
            <a:off x="5220072" y="1412776"/>
            <a:ext cx="3600400" cy="1477328"/>
          </a:xfrm>
          <a:prstGeom prst="rect">
            <a:avLst/>
          </a:prstGeom>
          <a:noFill/>
        </p:spPr>
        <p:txBody>
          <a:bodyPr wrap="square" rtlCol="0">
            <a:spAutoFit/>
          </a:bodyPr>
          <a:lstStyle/>
          <a:p>
            <a:r>
              <a:rPr lang="it-IT" b="1" dirty="0" smtClean="0">
                <a:latin typeface="Arial" pitchFamily="34" charset="0"/>
                <a:cs typeface="Arial" pitchFamily="34" charset="0"/>
              </a:rPr>
              <a:t>Il sedimentatore consente la precipitazione dei fanghi e l’invio dei medesimi in parte nella vasca di aerazione ed in parte allo smaltimento</a:t>
            </a:r>
            <a:endParaRPr lang="it-IT" b="1" dirty="0">
              <a:latin typeface="Arial" pitchFamily="34" charset="0"/>
              <a:cs typeface="Arial" pitchFamily="34" charset="0"/>
            </a:endParaRPr>
          </a:p>
        </p:txBody>
      </p:sp>
      <p:sp>
        <p:nvSpPr>
          <p:cNvPr id="11" name="CasellaDiTesto 10"/>
          <p:cNvSpPr txBox="1"/>
          <p:nvPr/>
        </p:nvSpPr>
        <p:spPr>
          <a:xfrm>
            <a:off x="2771800" y="3212976"/>
            <a:ext cx="2016224" cy="307777"/>
          </a:xfrm>
          <a:prstGeom prst="rect">
            <a:avLst/>
          </a:prstGeom>
          <a:solidFill>
            <a:schemeClr val="bg1"/>
          </a:solidFill>
        </p:spPr>
        <p:txBody>
          <a:bodyPr wrap="square" rtlCol="0">
            <a:spAutoFit/>
          </a:bodyPr>
          <a:lstStyle/>
          <a:p>
            <a:r>
              <a:rPr lang="it-IT" sz="1400" b="1" dirty="0" smtClean="0"/>
              <a:t>Stazione di controllo</a:t>
            </a:r>
            <a:endParaRPr lang="it-IT" sz="1400" b="1" dirty="0"/>
          </a:p>
        </p:txBody>
      </p:sp>
      <p:sp>
        <p:nvSpPr>
          <p:cNvPr id="12" name="CasellaDiTesto 11"/>
          <p:cNvSpPr txBox="1"/>
          <p:nvPr/>
        </p:nvSpPr>
        <p:spPr>
          <a:xfrm>
            <a:off x="179512" y="3429000"/>
            <a:ext cx="1872208" cy="584775"/>
          </a:xfrm>
          <a:prstGeom prst="rect">
            <a:avLst/>
          </a:prstGeom>
          <a:noFill/>
        </p:spPr>
        <p:txBody>
          <a:bodyPr wrap="square" rtlCol="0">
            <a:spAutoFit/>
          </a:bodyPr>
          <a:lstStyle/>
          <a:p>
            <a:r>
              <a:rPr lang="it-IT" sz="1600" b="1" dirty="0" smtClean="0">
                <a:latin typeface="Arial" pitchFamily="34" charset="0"/>
                <a:cs typeface="Arial" pitchFamily="34" charset="0"/>
              </a:rPr>
              <a:t>Acque di trattamento</a:t>
            </a:r>
            <a:endParaRPr lang="it-IT" sz="1600" b="1" dirty="0">
              <a:latin typeface="Arial" pitchFamily="34" charset="0"/>
              <a:cs typeface="Arial" pitchFamily="34" charset="0"/>
            </a:endParaRPr>
          </a:p>
        </p:txBody>
      </p:sp>
      <p:sp>
        <p:nvSpPr>
          <p:cNvPr id="13" name="CasellaDiTesto 12"/>
          <p:cNvSpPr txBox="1"/>
          <p:nvPr/>
        </p:nvSpPr>
        <p:spPr>
          <a:xfrm>
            <a:off x="6948264" y="3284984"/>
            <a:ext cx="1872208" cy="2554545"/>
          </a:xfrm>
          <a:prstGeom prst="rect">
            <a:avLst/>
          </a:prstGeom>
          <a:noFill/>
        </p:spPr>
        <p:txBody>
          <a:bodyPr wrap="square" rtlCol="0">
            <a:spAutoFit/>
          </a:bodyPr>
          <a:lstStyle/>
          <a:p>
            <a:r>
              <a:rPr lang="it-IT" sz="1600" b="1" dirty="0" smtClean="0">
                <a:latin typeface="Arial" pitchFamily="34" charset="0"/>
                <a:cs typeface="Arial" pitchFamily="34" charset="0"/>
              </a:rPr>
              <a:t>Acque di chiarificate</a:t>
            </a:r>
          </a:p>
          <a:p>
            <a:endParaRPr lang="it-IT" sz="1600" b="1" dirty="0" smtClean="0">
              <a:latin typeface="Arial" pitchFamily="34" charset="0"/>
              <a:cs typeface="Arial" pitchFamily="34" charset="0"/>
            </a:endParaRPr>
          </a:p>
          <a:p>
            <a:endParaRPr lang="it-IT" sz="1600" b="1" dirty="0" smtClean="0">
              <a:latin typeface="Arial" pitchFamily="34" charset="0"/>
              <a:cs typeface="Arial" pitchFamily="34" charset="0"/>
            </a:endParaRPr>
          </a:p>
          <a:p>
            <a:endParaRPr lang="it-IT" sz="1600" b="1" dirty="0" smtClean="0">
              <a:latin typeface="Arial" pitchFamily="34" charset="0"/>
              <a:cs typeface="Arial" pitchFamily="34" charset="0"/>
            </a:endParaRPr>
          </a:p>
          <a:p>
            <a:endParaRPr lang="it-IT" sz="1600" b="1" dirty="0" smtClean="0">
              <a:latin typeface="Arial" pitchFamily="34" charset="0"/>
              <a:cs typeface="Arial" pitchFamily="34" charset="0"/>
            </a:endParaRPr>
          </a:p>
          <a:p>
            <a:endParaRPr lang="it-IT" sz="1600" b="1" dirty="0" smtClean="0">
              <a:latin typeface="Arial" pitchFamily="34" charset="0"/>
              <a:cs typeface="Arial" pitchFamily="34" charset="0"/>
            </a:endParaRPr>
          </a:p>
          <a:p>
            <a:endParaRPr lang="it-IT" sz="1600" b="1" dirty="0" smtClean="0">
              <a:latin typeface="Arial" pitchFamily="34" charset="0"/>
              <a:cs typeface="Arial" pitchFamily="34" charset="0"/>
            </a:endParaRPr>
          </a:p>
          <a:p>
            <a:endParaRPr lang="it-IT" sz="1600" b="1" dirty="0" smtClean="0">
              <a:latin typeface="Arial" pitchFamily="34" charset="0"/>
              <a:cs typeface="Arial" pitchFamily="34" charset="0"/>
            </a:endParaRPr>
          </a:p>
          <a:p>
            <a:endParaRPr lang="it-IT" sz="1600" b="1" dirty="0">
              <a:latin typeface="Arial" pitchFamily="34" charset="0"/>
              <a:cs typeface="Arial" pitchFamily="34" charset="0"/>
            </a:endParaRPr>
          </a:p>
        </p:txBody>
      </p:sp>
      <p:sp>
        <p:nvSpPr>
          <p:cNvPr id="14" name="Rettangolo 13"/>
          <p:cNvSpPr/>
          <p:nvPr/>
        </p:nvSpPr>
        <p:spPr>
          <a:xfrm>
            <a:off x="899592" y="4005064"/>
            <a:ext cx="100811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a:off x="1259632" y="4005064"/>
            <a:ext cx="576064" cy="14401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7236296" y="3933056"/>
            <a:ext cx="576064" cy="144016"/>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4139952" y="5805264"/>
            <a:ext cx="4572000" cy="954107"/>
          </a:xfrm>
          <a:prstGeom prst="rect">
            <a:avLst/>
          </a:prstGeom>
          <a:solidFill>
            <a:schemeClr val="bg1">
              <a:lumMod val="85000"/>
            </a:schemeClr>
          </a:solidFill>
        </p:spPr>
        <p:txBody>
          <a:bodyPr>
            <a:spAutoFit/>
          </a:bodyPr>
          <a:lstStyle/>
          <a:p>
            <a:r>
              <a:rPr lang="it-IT" sz="1400" b="1" dirty="0" smtClean="0">
                <a:solidFill>
                  <a:srgbClr val="C00000"/>
                </a:solidFill>
                <a:latin typeface="Arial" pitchFamily="34" charset="0"/>
                <a:cs typeface="Arial" pitchFamily="34" charset="0"/>
              </a:rPr>
              <a:t>I </a:t>
            </a:r>
            <a:r>
              <a:rPr lang="it-IT" sz="1400" b="1" i="1" dirty="0" err="1" smtClean="0">
                <a:solidFill>
                  <a:srgbClr val="C00000"/>
                </a:solidFill>
                <a:latin typeface="Arial" pitchFamily="34" charset="0"/>
                <a:cs typeface="Arial" pitchFamily="34" charset="0"/>
              </a:rPr>
              <a:t>surnatanti</a:t>
            </a:r>
            <a:r>
              <a:rPr lang="it-IT" sz="1400" b="1" dirty="0" smtClean="0">
                <a:solidFill>
                  <a:srgbClr val="C00000"/>
                </a:solidFill>
                <a:latin typeface="Arial" pitchFamily="34" charset="0"/>
                <a:cs typeface="Arial" pitchFamily="34" charset="0"/>
              </a:rPr>
              <a:t>        </a:t>
            </a:r>
            <a:r>
              <a:rPr lang="it-IT" sz="1400" b="1" dirty="0" smtClean="0">
                <a:latin typeface="Arial" pitchFamily="34" charset="0"/>
                <a:cs typeface="Arial" pitchFamily="34" charset="0"/>
              </a:rPr>
              <a:t>prodotti dall'ispessimento  vengono  </a:t>
            </a:r>
            <a:r>
              <a:rPr lang="it-IT" sz="1400" b="1" dirty="0" err="1" smtClean="0">
                <a:latin typeface="Arial" pitchFamily="34" charset="0"/>
                <a:cs typeface="Arial" pitchFamily="34" charset="0"/>
              </a:rPr>
              <a:t>ripompati</a:t>
            </a:r>
            <a:r>
              <a:rPr lang="it-IT" sz="1400" b="1" dirty="0" smtClean="0">
                <a:latin typeface="Arial" pitchFamily="34" charset="0"/>
                <a:cs typeface="Arial" pitchFamily="34" charset="0"/>
              </a:rPr>
              <a:t>  al  trattamento  primario,  mentre i fanghi ispessiti vengono pompati a monte del  sedimenta-</a:t>
            </a:r>
          </a:p>
          <a:p>
            <a:r>
              <a:rPr lang="it-IT" sz="1400" b="1" dirty="0" err="1" smtClean="0">
                <a:latin typeface="Arial" pitchFamily="34" charset="0"/>
                <a:cs typeface="Arial" pitchFamily="34" charset="0"/>
              </a:rPr>
              <a:t>tore</a:t>
            </a:r>
            <a:endParaRPr lang="it-IT" sz="1400" b="1"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44000" cy="685402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73518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033382" cy="666936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042"/>
            <a:ext cx="8229600" cy="1143000"/>
          </a:xfrm>
        </p:spPr>
        <p:txBody>
          <a:bodyPr>
            <a:normAutofit/>
          </a:bodyPr>
          <a:lstStyle/>
          <a:p>
            <a:pPr algn="ctr"/>
            <a:r>
              <a:rPr lang="it-IT" sz="4400" dirty="0" err="1" smtClean="0"/>
              <a:t>Autodepurazione</a:t>
            </a:r>
            <a:r>
              <a:rPr lang="it-IT" sz="4400" dirty="0" smtClean="0"/>
              <a:t> delle acque</a:t>
            </a:r>
            <a:endParaRPr lang="it-IT" sz="4400" dirty="0"/>
          </a:p>
        </p:txBody>
      </p:sp>
      <p:sp>
        <p:nvSpPr>
          <p:cNvPr id="5" name="Callout con freccia in giù 4"/>
          <p:cNvSpPr/>
          <p:nvPr/>
        </p:nvSpPr>
        <p:spPr>
          <a:xfrm>
            <a:off x="2928926" y="2071678"/>
            <a:ext cx="3143272" cy="11430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CATENE </a:t>
            </a:r>
            <a:r>
              <a:rPr lang="it-IT" dirty="0" err="1" smtClean="0"/>
              <a:t>DI</a:t>
            </a:r>
            <a:r>
              <a:rPr lang="it-IT" dirty="0" smtClean="0"/>
              <a:t> SMONTAGGIO</a:t>
            </a:r>
            <a:endParaRPr lang="it-IT" dirty="0"/>
          </a:p>
        </p:txBody>
      </p:sp>
      <p:sp>
        <p:nvSpPr>
          <p:cNvPr id="6" name="Rettangolo 5"/>
          <p:cNvSpPr/>
          <p:nvPr/>
        </p:nvSpPr>
        <p:spPr>
          <a:xfrm>
            <a:off x="857224" y="3429000"/>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Decadimento</a:t>
            </a:r>
          </a:p>
        </p:txBody>
      </p:sp>
      <p:sp>
        <p:nvSpPr>
          <p:cNvPr id="7" name="Rettangolo 6"/>
          <p:cNvSpPr/>
          <p:nvPr/>
        </p:nvSpPr>
        <p:spPr>
          <a:xfrm>
            <a:off x="6357950" y="3429000"/>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Rimozione chimica</a:t>
            </a:r>
          </a:p>
        </p:txBody>
      </p:sp>
      <p:sp>
        <p:nvSpPr>
          <p:cNvPr id="8" name="Rettangolo 7"/>
          <p:cNvSpPr/>
          <p:nvPr/>
        </p:nvSpPr>
        <p:spPr>
          <a:xfrm>
            <a:off x="4857752" y="4357694"/>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Rimozione fisica</a:t>
            </a:r>
          </a:p>
        </p:txBody>
      </p:sp>
      <p:sp>
        <p:nvSpPr>
          <p:cNvPr id="9" name="Rettangolo 8"/>
          <p:cNvSpPr/>
          <p:nvPr/>
        </p:nvSpPr>
        <p:spPr>
          <a:xfrm>
            <a:off x="2786050" y="4357694"/>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Rimozione biologica</a:t>
            </a:r>
          </a:p>
        </p:txBody>
      </p:sp>
      <p:sp>
        <p:nvSpPr>
          <p:cNvPr id="10" name="Rettangolo 9"/>
          <p:cNvSpPr/>
          <p:nvPr/>
        </p:nvSpPr>
        <p:spPr>
          <a:xfrm>
            <a:off x="1643042" y="5429264"/>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batterica</a:t>
            </a:r>
          </a:p>
        </p:txBody>
      </p:sp>
      <p:sp>
        <p:nvSpPr>
          <p:cNvPr id="11" name="Rettangolo 10"/>
          <p:cNvSpPr/>
          <p:nvPr/>
        </p:nvSpPr>
        <p:spPr>
          <a:xfrm>
            <a:off x="3714744" y="5429264"/>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vegetale</a:t>
            </a:r>
          </a:p>
        </p:txBody>
      </p:sp>
      <p:cxnSp>
        <p:nvCxnSpPr>
          <p:cNvPr id="13" name="Forma 12"/>
          <p:cNvCxnSpPr>
            <a:stCxn id="5" idx="2"/>
            <a:endCxn id="6" idx="3"/>
          </p:cNvCxnSpPr>
          <p:nvPr/>
        </p:nvCxnSpPr>
        <p:spPr>
          <a:xfrm rot="5400000">
            <a:off x="3303976" y="2482446"/>
            <a:ext cx="464347" cy="192882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Forma 14"/>
          <p:cNvCxnSpPr>
            <a:stCxn id="5" idx="2"/>
            <a:endCxn id="7" idx="1"/>
          </p:cNvCxnSpPr>
          <p:nvPr/>
        </p:nvCxnSpPr>
        <p:spPr>
          <a:xfrm rot="16200000" flipH="1">
            <a:off x="5197083" y="2518165"/>
            <a:ext cx="464347" cy="18573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4 16"/>
          <p:cNvCxnSpPr>
            <a:stCxn id="5" idx="2"/>
            <a:endCxn id="9" idx="0"/>
          </p:cNvCxnSpPr>
          <p:nvPr/>
        </p:nvCxnSpPr>
        <p:spPr>
          <a:xfrm rot="5400000">
            <a:off x="3500430" y="3357562"/>
            <a:ext cx="1143008" cy="8572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4 18"/>
          <p:cNvCxnSpPr>
            <a:stCxn id="5" idx="2"/>
            <a:endCxn id="8" idx="0"/>
          </p:cNvCxnSpPr>
          <p:nvPr/>
        </p:nvCxnSpPr>
        <p:spPr>
          <a:xfrm rot="16200000" flipH="1">
            <a:off x="4536281" y="3178967"/>
            <a:ext cx="1143008" cy="121444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4 20"/>
          <p:cNvCxnSpPr>
            <a:stCxn id="9" idx="2"/>
            <a:endCxn id="10" idx="0"/>
          </p:cNvCxnSpPr>
          <p:nvPr/>
        </p:nvCxnSpPr>
        <p:spPr>
          <a:xfrm rot="5400000">
            <a:off x="2786050" y="4572008"/>
            <a:ext cx="571504" cy="11430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ttore 4 22"/>
          <p:cNvCxnSpPr>
            <a:stCxn id="9" idx="2"/>
            <a:endCxn id="11" idx="0"/>
          </p:cNvCxnSpPr>
          <p:nvPr/>
        </p:nvCxnSpPr>
        <p:spPr>
          <a:xfrm rot="16200000" flipH="1">
            <a:off x="3821901" y="4679165"/>
            <a:ext cx="571504" cy="92869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007559" cy="666936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036" y="0"/>
            <a:ext cx="9202074"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0263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54558"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5728"/>
            <a:ext cx="8229600" cy="1143000"/>
          </a:xfrm>
        </p:spPr>
        <p:txBody>
          <a:bodyPr>
            <a:normAutofit/>
          </a:bodyPr>
          <a:lstStyle/>
          <a:p>
            <a:pPr algn="ctr"/>
            <a:r>
              <a:rPr lang="it-IT" sz="4400" dirty="0" smtClean="0"/>
              <a:t>Le acque reflue</a:t>
            </a:r>
            <a:endParaRPr lang="it-IT" sz="4400" dirty="0"/>
          </a:p>
        </p:txBody>
      </p:sp>
      <p:sp>
        <p:nvSpPr>
          <p:cNvPr id="4" name="Rettangolo 3"/>
          <p:cNvSpPr/>
          <p:nvPr/>
        </p:nvSpPr>
        <p:spPr>
          <a:xfrm>
            <a:off x="1000100" y="1857364"/>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Acque piovane o bianche</a:t>
            </a:r>
          </a:p>
        </p:txBody>
      </p:sp>
      <p:sp>
        <p:nvSpPr>
          <p:cNvPr id="5" name="Rettangolo 4"/>
          <p:cNvSpPr/>
          <p:nvPr/>
        </p:nvSpPr>
        <p:spPr>
          <a:xfrm>
            <a:off x="3857620" y="1857364"/>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Acque scure</a:t>
            </a:r>
          </a:p>
        </p:txBody>
      </p:sp>
      <p:sp>
        <p:nvSpPr>
          <p:cNvPr id="6" name="Rettangolo 5"/>
          <p:cNvSpPr/>
          <p:nvPr/>
        </p:nvSpPr>
        <p:spPr>
          <a:xfrm>
            <a:off x="6286512" y="1857364"/>
            <a:ext cx="1714512"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Acque di rifiuto industriali</a:t>
            </a:r>
          </a:p>
        </p:txBody>
      </p:sp>
      <p:pic>
        <p:nvPicPr>
          <p:cNvPr id="20482" name="Picture 2" descr="Sulzano, la banda dei tombini colpisce ancora | BsNews.it ..."/>
          <p:cNvPicPr>
            <a:picLocks noChangeAspect="1" noChangeArrowheads="1"/>
          </p:cNvPicPr>
          <p:nvPr/>
        </p:nvPicPr>
        <p:blipFill>
          <a:blip r:embed="rId2" cstate="print"/>
          <a:srcRect/>
          <a:stretch>
            <a:fillRect/>
          </a:stretch>
        </p:blipFill>
        <p:spPr bwMode="auto">
          <a:xfrm>
            <a:off x="785787" y="2857496"/>
            <a:ext cx="2143139" cy="1205516"/>
          </a:xfrm>
          <a:prstGeom prst="rect">
            <a:avLst/>
          </a:prstGeom>
          <a:noFill/>
        </p:spPr>
      </p:pic>
      <p:pic>
        <p:nvPicPr>
          <p:cNvPr id="20484" name="Picture 4" descr="Grondaie in Alluminio: Prezzi e Caratteristiche. Conviene l'Alluminio?"/>
          <p:cNvPicPr>
            <a:picLocks noChangeAspect="1" noChangeArrowheads="1"/>
          </p:cNvPicPr>
          <p:nvPr/>
        </p:nvPicPr>
        <p:blipFill>
          <a:blip r:embed="rId3" cstate="print"/>
          <a:srcRect/>
          <a:stretch>
            <a:fillRect/>
          </a:stretch>
        </p:blipFill>
        <p:spPr bwMode="auto">
          <a:xfrm>
            <a:off x="714348" y="4357694"/>
            <a:ext cx="2286016" cy="1530580"/>
          </a:xfrm>
          <a:prstGeom prst="rect">
            <a:avLst/>
          </a:prstGeom>
          <a:noFill/>
        </p:spPr>
      </p:pic>
      <p:pic>
        <p:nvPicPr>
          <p:cNvPr id="20486" name="Picture 6" descr="Sistema di raccolta delle acque grigie"/>
          <p:cNvPicPr>
            <a:picLocks noChangeAspect="1" noChangeArrowheads="1"/>
          </p:cNvPicPr>
          <p:nvPr/>
        </p:nvPicPr>
        <p:blipFill>
          <a:blip r:embed="rId4" cstate="print"/>
          <a:srcRect l="5089" r="30446" b="56395"/>
          <a:stretch>
            <a:fillRect/>
          </a:stretch>
        </p:blipFill>
        <p:spPr bwMode="auto">
          <a:xfrm>
            <a:off x="3347864" y="2780928"/>
            <a:ext cx="2714644" cy="1315964"/>
          </a:xfrm>
          <a:prstGeom prst="rect">
            <a:avLst/>
          </a:prstGeom>
          <a:noFill/>
        </p:spPr>
      </p:pic>
      <p:pic>
        <p:nvPicPr>
          <p:cNvPr id="20488" name="Picture 8" descr="RIUTILIZZO DELLE ACQUE REFLUE DEPURATE | Finagro"/>
          <p:cNvPicPr>
            <a:picLocks noChangeAspect="1" noChangeArrowheads="1"/>
          </p:cNvPicPr>
          <p:nvPr/>
        </p:nvPicPr>
        <p:blipFill>
          <a:blip r:embed="rId5" cstate="print"/>
          <a:srcRect/>
          <a:stretch>
            <a:fillRect/>
          </a:stretch>
        </p:blipFill>
        <p:spPr bwMode="auto">
          <a:xfrm>
            <a:off x="6286512" y="2857496"/>
            <a:ext cx="2357486" cy="1620772"/>
          </a:xfrm>
          <a:prstGeom prst="rect">
            <a:avLst/>
          </a:prstGeom>
          <a:noFill/>
        </p:spPr>
      </p:pic>
      <p:sp>
        <p:nvSpPr>
          <p:cNvPr id="11" name="CasellaDiTesto 10"/>
          <p:cNvSpPr txBox="1"/>
          <p:nvPr/>
        </p:nvSpPr>
        <p:spPr>
          <a:xfrm>
            <a:off x="6286512" y="5000636"/>
            <a:ext cx="2357454" cy="830997"/>
          </a:xfrm>
          <a:prstGeom prst="rect">
            <a:avLst/>
          </a:prstGeom>
          <a:noFill/>
          <a:ln>
            <a:solidFill>
              <a:schemeClr val="bg2">
                <a:lumMod val="50000"/>
              </a:schemeClr>
            </a:solidFill>
          </a:ln>
        </p:spPr>
        <p:txBody>
          <a:bodyPr wrap="square" rtlCol="0">
            <a:spAutoFit/>
          </a:bodyPr>
          <a:lstStyle/>
          <a:p>
            <a:pPr algn="just"/>
            <a:r>
              <a:rPr lang="it-IT" sz="1200" dirty="0" smtClean="0"/>
              <a:t>Questo tipo di acque dovrebbe subire un </a:t>
            </a:r>
            <a:r>
              <a:rPr lang="it-IT" sz="1200" b="1" dirty="0" smtClean="0"/>
              <a:t>pretrattamento</a:t>
            </a:r>
            <a:r>
              <a:rPr lang="it-IT" sz="1200" dirty="0" smtClean="0"/>
              <a:t> prima di essere convogliata in fognatura.</a:t>
            </a:r>
            <a:endParaRPr lang="it-IT"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212951"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93018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7780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3538"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007991" cy="685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9365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9304"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35696" y="764704"/>
            <a:ext cx="7128792" cy="1908215"/>
          </a:xfrm>
          <a:prstGeom prst="rect">
            <a:avLst/>
          </a:prstGeom>
        </p:spPr>
        <p:txBody>
          <a:bodyPr wrap="square">
            <a:spAutoFit/>
          </a:bodyPr>
          <a:lstStyle/>
          <a:p>
            <a:pPr algn="just">
              <a:spcBef>
                <a:spcPts val="600"/>
              </a:spcBef>
              <a:spcAft>
                <a:spcPts val="600"/>
              </a:spcAft>
            </a:pPr>
            <a:r>
              <a:rPr lang="it-IT" b="1" dirty="0" smtClean="0">
                <a:latin typeface="Arial" pitchFamily="34" charset="0"/>
                <a:cs typeface="Arial" pitchFamily="34" charset="0"/>
              </a:rPr>
              <a:t>In provincia di Como sono presenti tre tipologie di derivazione di acque: derivazioni da acque superficiali, da pozzo e da sorgente.</a:t>
            </a:r>
          </a:p>
          <a:p>
            <a:pPr algn="just">
              <a:spcBef>
                <a:spcPts val="600"/>
              </a:spcBef>
              <a:spcAft>
                <a:spcPts val="600"/>
              </a:spcAft>
            </a:pPr>
            <a:r>
              <a:rPr lang="it-IT" b="1" dirty="0" smtClean="0">
                <a:latin typeface="Arial" pitchFamily="34" charset="0"/>
                <a:cs typeface="Arial" pitchFamily="34" charset="0"/>
              </a:rPr>
              <a:t>Nel grafico 1  sono rappresentate le derivazioni attive con portata captata maggiore ai 5 L/s, suddivise per portata complessiva relativa alle tre categorie</a:t>
            </a:r>
            <a:endParaRPr lang="it-IT" b="1"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491880" y="2996952"/>
            <a:ext cx="5328592" cy="2976431"/>
          </a:xfrm>
          <a:prstGeom prst="rect">
            <a:avLst/>
          </a:prstGeom>
          <a:noFill/>
          <a:ln w="9525">
            <a:noFill/>
            <a:miter lim="800000"/>
            <a:headEnd/>
            <a:tailEnd/>
          </a:ln>
        </p:spPr>
      </p:pic>
      <p:sp>
        <p:nvSpPr>
          <p:cNvPr id="4" name="CasellaDiTesto 3"/>
          <p:cNvSpPr txBox="1"/>
          <p:nvPr/>
        </p:nvSpPr>
        <p:spPr>
          <a:xfrm>
            <a:off x="395536" y="2852936"/>
            <a:ext cx="3168352" cy="3416320"/>
          </a:xfrm>
          <a:prstGeom prst="rect">
            <a:avLst/>
          </a:prstGeom>
          <a:solidFill>
            <a:schemeClr val="accent4">
              <a:lumMod val="20000"/>
              <a:lumOff val="80000"/>
            </a:schemeClr>
          </a:solidFill>
        </p:spPr>
        <p:txBody>
          <a:bodyPr wrap="square" rtlCol="0">
            <a:spAutoFit/>
          </a:bodyPr>
          <a:lstStyle/>
          <a:p>
            <a:pPr algn="ctr"/>
            <a:r>
              <a:rPr lang="it-IT" b="1" dirty="0" smtClean="0"/>
              <a:t>Le  lezioni prendono in considerazione esempi pratici  con caratteristiche simili per tutte le  zone urbane / città</a:t>
            </a:r>
          </a:p>
          <a:p>
            <a:pPr algn="ctr"/>
            <a:endParaRPr lang="it-IT" b="1" dirty="0" smtClean="0"/>
          </a:p>
          <a:p>
            <a:pPr algn="ctr"/>
            <a:r>
              <a:rPr lang="it-IT" b="1" dirty="0" smtClean="0"/>
              <a:t>Ogni studente si può relazionare con la zona urbana / città di appartenenza, portando  eventualmente esempi  a confronto</a:t>
            </a:r>
            <a:endParaRPr lang="it-IT" b="1" dirty="0"/>
          </a:p>
        </p:txBody>
      </p:sp>
      <p:pic>
        <p:nvPicPr>
          <p:cNvPr id="5" name="Picture 3"/>
          <p:cNvPicPr>
            <a:picLocks noChangeAspect="1" noChangeArrowheads="1"/>
          </p:cNvPicPr>
          <p:nvPr/>
        </p:nvPicPr>
        <p:blipFill>
          <a:blip r:embed="rId3" cstate="print"/>
          <a:srcRect/>
          <a:stretch>
            <a:fillRect/>
          </a:stretch>
        </p:blipFill>
        <p:spPr bwMode="auto">
          <a:xfrm>
            <a:off x="0" y="908720"/>
            <a:ext cx="1835696" cy="1596804"/>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8173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81128"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1385886"/>
            <a:ext cx="7851648" cy="1828800"/>
          </a:xfrm>
        </p:spPr>
        <p:txBody>
          <a:bodyPr>
            <a:normAutofit fontScale="90000"/>
          </a:bodyPr>
          <a:lstStyle/>
          <a:p>
            <a:r>
              <a:rPr lang="it-IT" dirty="0" smtClean="0"/>
              <a:t>Tecnologie per la depurazione delle acque reflue</a:t>
            </a: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6804248" y="6093296"/>
            <a:ext cx="2088232" cy="525470"/>
          </a:xfrm>
          <a:prstGeom prst="rect">
            <a:avLst/>
          </a:prstGeom>
          <a:noFill/>
          <a:ln w="9525">
            <a:noFill/>
            <a:miter lim="800000"/>
            <a:headEnd/>
            <a:tailEnd/>
          </a:ln>
        </p:spPr>
      </p:pic>
      <p:sp>
        <p:nvSpPr>
          <p:cNvPr id="5" name="CasellaDiTesto 4"/>
          <p:cNvSpPr txBox="1"/>
          <p:nvPr/>
        </p:nvSpPr>
        <p:spPr>
          <a:xfrm>
            <a:off x="1331640" y="3501008"/>
            <a:ext cx="6552728" cy="1938992"/>
          </a:xfrm>
          <a:prstGeom prst="rect">
            <a:avLst/>
          </a:prstGeom>
          <a:noFill/>
        </p:spPr>
        <p:txBody>
          <a:bodyPr wrap="square" rtlCol="0">
            <a:spAutoFit/>
          </a:bodyPr>
          <a:lstStyle/>
          <a:p>
            <a:r>
              <a:rPr lang="it-IT" sz="6000" dirty="0" smtClean="0">
                <a:latin typeface="CommercialScript BT" pitchFamily="66" charset="0"/>
              </a:rPr>
              <a:t>Si ringrazia per l’attenzione</a:t>
            </a:r>
            <a:endParaRPr lang="it-IT" sz="6000" dirty="0">
              <a:latin typeface="CommercialScript BT"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2132856"/>
            <a:ext cx="7854578" cy="379239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161887" y="4754468"/>
            <a:ext cx="2933201" cy="191489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996905" y="4626988"/>
            <a:ext cx="2025305" cy="1106645"/>
          </a:xfrm>
          <a:prstGeom prst="rect">
            <a:avLst/>
          </a:prstGeom>
          <a:noFill/>
          <a:ln w="9525">
            <a:noFill/>
            <a:miter lim="800000"/>
            <a:headEnd/>
            <a:tailEnd/>
          </a:ln>
        </p:spPr>
      </p:pic>
      <p:sp>
        <p:nvSpPr>
          <p:cNvPr id="5" name="Freccia angolare in su 4"/>
          <p:cNvSpPr/>
          <p:nvPr/>
        </p:nvSpPr>
        <p:spPr>
          <a:xfrm>
            <a:off x="5092049" y="4563248"/>
            <a:ext cx="488867" cy="1912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p:nvPr/>
        </p:nvCxnSpPr>
        <p:spPr>
          <a:xfrm>
            <a:off x="4533344" y="5136909"/>
            <a:ext cx="1745953" cy="637401"/>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5022211" y="5328129"/>
            <a:ext cx="1257086" cy="4665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555776" y="908720"/>
            <a:ext cx="6336704" cy="954107"/>
          </a:xfrm>
          <a:prstGeom prst="rect">
            <a:avLst/>
          </a:prstGeom>
          <a:noFill/>
        </p:spPr>
        <p:txBody>
          <a:bodyPr wrap="square" rtlCol="0">
            <a:spAutoFit/>
          </a:bodyPr>
          <a:lstStyle/>
          <a:p>
            <a:r>
              <a:rPr lang="it-IT" b="1" dirty="0" smtClean="0">
                <a:latin typeface="Arial" pitchFamily="34" charset="0"/>
                <a:cs typeface="Arial" pitchFamily="34" charset="0"/>
              </a:rPr>
              <a:t>Le acque da pozzo vengono inviate alle utenze  dopo aver subito un trattamento di “</a:t>
            </a:r>
            <a:r>
              <a:rPr lang="it-IT" sz="2000" b="1" dirty="0" smtClean="0">
                <a:solidFill>
                  <a:srgbClr val="0070C0"/>
                </a:solidFill>
                <a:latin typeface="Arial" pitchFamily="34" charset="0"/>
                <a:cs typeface="Arial" pitchFamily="34" charset="0"/>
              </a:rPr>
              <a:t>potabilizzazione”</a:t>
            </a:r>
            <a:r>
              <a:rPr lang="it-IT" b="1" dirty="0" smtClean="0">
                <a:latin typeface="Arial" pitchFamily="34" charset="0"/>
                <a:cs typeface="Arial" pitchFamily="34" charset="0"/>
              </a:rPr>
              <a:t>, per specifiche zone di competenza</a:t>
            </a:r>
            <a:endParaRPr lang="it-IT" b="1" dirty="0">
              <a:latin typeface="Arial" pitchFamily="34" charset="0"/>
              <a:cs typeface="Arial" pitchFamily="34" charset="0"/>
            </a:endParaRPr>
          </a:p>
        </p:txBody>
      </p:sp>
      <p:sp>
        <p:nvSpPr>
          <p:cNvPr id="13" name="CasellaDiTesto 12"/>
          <p:cNvSpPr txBox="1"/>
          <p:nvPr/>
        </p:nvSpPr>
        <p:spPr>
          <a:xfrm>
            <a:off x="467544" y="2420888"/>
            <a:ext cx="3600400" cy="646331"/>
          </a:xfrm>
          <a:prstGeom prst="rect">
            <a:avLst/>
          </a:prstGeom>
          <a:noFill/>
        </p:spPr>
        <p:txBody>
          <a:bodyPr wrap="square" rtlCol="0">
            <a:spAutoFit/>
          </a:bodyPr>
          <a:lstStyle/>
          <a:p>
            <a:r>
              <a:rPr lang="it-IT" b="1" dirty="0" smtClean="0">
                <a:latin typeface="Arial" pitchFamily="34" charset="0"/>
                <a:cs typeface="Arial" pitchFamily="34" charset="0"/>
              </a:rPr>
              <a:t>L’invio può essere diretto con un sistema di pompaggio</a:t>
            </a:r>
            <a:endParaRPr lang="it-IT" b="1" dirty="0">
              <a:latin typeface="Arial" pitchFamily="34" charset="0"/>
              <a:cs typeface="Arial" pitchFamily="34" charset="0"/>
            </a:endParaRPr>
          </a:p>
        </p:txBody>
      </p:sp>
      <p:pic>
        <p:nvPicPr>
          <p:cNvPr id="12" name="Picture 3"/>
          <p:cNvPicPr>
            <a:picLocks noChangeAspect="1" noChangeArrowheads="1"/>
          </p:cNvPicPr>
          <p:nvPr/>
        </p:nvPicPr>
        <p:blipFill>
          <a:blip r:embed="rId5" cstate="print"/>
          <a:srcRect/>
          <a:stretch>
            <a:fillRect/>
          </a:stretch>
        </p:blipFill>
        <p:spPr bwMode="auto">
          <a:xfrm>
            <a:off x="179512" y="620688"/>
            <a:ext cx="1835696" cy="159680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55776" y="980728"/>
            <a:ext cx="2838450" cy="1447800"/>
          </a:xfrm>
          <a:prstGeom prst="rect">
            <a:avLst/>
          </a:prstGeom>
          <a:noFill/>
          <a:ln w="9525">
            <a:noFill/>
            <a:miter lim="800000"/>
            <a:headEnd/>
            <a:tailEnd/>
          </a:ln>
        </p:spPr>
      </p:pic>
      <p:pic>
        <p:nvPicPr>
          <p:cNvPr id="3" name="Immagine 2"/>
          <p:cNvPicPr/>
          <p:nvPr/>
        </p:nvPicPr>
        <p:blipFill>
          <a:blip r:embed="rId3" cstate="print"/>
          <a:srcRect/>
          <a:stretch>
            <a:fillRect/>
          </a:stretch>
        </p:blipFill>
        <p:spPr bwMode="auto">
          <a:xfrm>
            <a:off x="1907704" y="1196752"/>
            <a:ext cx="1253392" cy="77608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588224" y="1268760"/>
            <a:ext cx="2124075" cy="1685925"/>
          </a:xfrm>
          <a:prstGeom prst="rect">
            <a:avLst/>
          </a:prstGeom>
          <a:noFill/>
          <a:ln w="9525">
            <a:noFill/>
            <a:miter lim="800000"/>
            <a:headEnd/>
            <a:tailEnd/>
          </a:ln>
        </p:spPr>
      </p:pic>
      <p:pic>
        <p:nvPicPr>
          <p:cNvPr id="5" name="Immagine 4"/>
          <p:cNvPicPr/>
          <p:nvPr/>
        </p:nvPicPr>
        <p:blipFill>
          <a:blip r:embed="rId3" cstate="print"/>
          <a:srcRect/>
          <a:stretch>
            <a:fillRect/>
          </a:stretch>
        </p:blipFill>
        <p:spPr bwMode="auto">
          <a:xfrm>
            <a:off x="5724128" y="1268760"/>
            <a:ext cx="1253392" cy="776089"/>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263680" y="4019285"/>
            <a:ext cx="2409825" cy="2076450"/>
          </a:xfrm>
          <a:prstGeom prst="rect">
            <a:avLst/>
          </a:prstGeom>
          <a:noFill/>
          <a:ln w="9525">
            <a:noFill/>
            <a:miter lim="800000"/>
            <a:headEnd/>
            <a:tailEnd/>
          </a:ln>
        </p:spPr>
      </p:pic>
      <p:pic>
        <p:nvPicPr>
          <p:cNvPr id="7" name="Immagine 6"/>
          <p:cNvPicPr/>
          <p:nvPr/>
        </p:nvPicPr>
        <p:blipFill>
          <a:blip r:embed="rId3" cstate="print"/>
          <a:srcRect/>
          <a:stretch>
            <a:fillRect/>
          </a:stretch>
        </p:blipFill>
        <p:spPr bwMode="auto">
          <a:xfrm>
            <a:off x="5508104" y="4437112"/>
            <a:ext cx="1253392" cy="776089"/>
          </a:xfrm>
          <a:prstGeom prst="rect">
            <a:avLst/>
          </a:prstGeom>
          <a:noFill/>
          <a:ln w="9525">
            <a:noFill/>
            <a:miter lim="800000"/>
            <a:headEnd/>
            <a:tailEnd/>
          </a:ln>
        </p:spPr>
      </p:pic>
      <p:sp>
        <p:nvSpPr>
          <p:cNvPr id="8" name="CasellaDiTesto 7"/>
          <p:cNvSpPr txBox="1"/>
          <p:nvPr/>
        </p:nvSpPr>
        <p:spPr>
          <a:xfrm>
            <a:off x="1331640" y="2420888"/>
            <a:ext cx="3708920" cy="646331"/>
          </a:xfrm>
          <a:prstGeom prst="rect">
            <a:avLst/>
          </a:prstGeom>
          <a:noFill/>
        </p:spPr>
        <p:txBody>
          <a:bodyPr wrap="square" rtlCol="0">
            <a:spAutoFit/>
          </a:bodyPr>
          <a:lstStyle/>
          <a:p>
            <a:r>
              <a:rPr lang="it-IT" b="1" dirty="0" smtClean="0">
                <a:latin typeface="Arial" pitchFamily="34" charset="0"/>
                <a:cs typeface="Arial" pitchFamily="34" charset="0"/>
              </a:rPr>
              <a:t>Rete di distribuzione ramificata di tipo aperto</a:t>
            </a:r>
            <a:endParaRPr lang="it-IT" b="1" dirty="0">
              <a:latin typeface="Arial" pitchFamily="34" charset="0"/>
              <a:cs typeface="Arial" pitchFamily="34" charset="0"/>
            </a:endParaRPr>
          </a:p>
        </p:txBody>
      </p:sp>
      <p:sp>
        <p:nvSpPr>
          <p:cNvPr id="9" name="CasellaDiTesto 8"/>
          <p:cNvSpPr txBox="1"/>
          <p:nvPr/>
        </p:nvSpPr>
        <p:spPr>
          <a:xfrm>
            <a:off x="5327576" y="2939165"/>
            <a:ext cx="3816424" cy="646331"/>
          </a:xfrm>
          <a:prstGeom prst="rect">
            <a:avLst/>
          </a:prstGeom>
          <a:noFill/>
        </p:spPr>
        <p:txBody>
          <a:bodyPr wrap="square" rtlCol="0">
            <a:spAutoFit/>
          </a:bodyPr>
          <a:lstStyle/>
          <a:p>
            <a:r>
              <a:rPr lang="it-IT" b="1" dirty="0" smtClean="0">
                <a:latin typeface="Arial" pitchFamily="34" charset="0"/>
                <a:cs typeface="Arial" pitchFamily="34" charset="0"/>
              </a:rPr>
              <a:t>Rete di distribuzione a maglie  multiple o di tipo chiuse chiuse</a:t>
            </a:r>
            <a:endParaRPr lang="it-IT" b="1" dirty="0">
              <a:latin typeface="Arial" pitchFamily="34" charset="0"/>
              <a:cs typeface="Arial" pitchFamily="34" charset="0"/>
            </a:endParaRPr>
          </a:p>
        </p:txBody>
      </p:sp>
      <p:sp>
        <p:nvSpPr>
          <p:cNvPr id="10" name="CasellaDiTesto 9"/>
          <p:cNvSpPr txBox="1"/>
          <p:nvPr/>
        </p:nvSpPr>
        <p:spPr>
          <a:xfrm>
            <a:off x="5399584" y="6035509"/>
            <a:ext cx="3672408" cy="646331"/>
          </a:xfrm>
          <a:prstGeom prst="rect">
            <a:avLst/>
          </a:prstGeom>
          <a:noFill/>
        </p:spPr>
        <p:txBody>
          <a:bodyPr wrap="square" rtlCol="0">
            <a:spAutoFit/>
          </a:bodyPr>
          <a:lstStyle/>
          <a:p>
            <a:r>
              <a:rPr lang="it-IT" b="1" dirty="0" smtClean="0">
                <a:latin typeface="Arial" pitchFamily="34" charset="0"/>
                <a:cs typeface="Arial" pitchFamily="34" charset="0"/>
              </a:rPr>
              <a:t>Rete di distribuzione di tipo misto</a:t>
            </a:r>
            <a:endParaRPr lang="it-IT" b="1" dirty="0">
              <a:latin typeface="Arial" pitchFamily="34" charset="0"/>
              <a:cs typeface="Arial" pitchFamily="34" charset="0"/>
            </a:endParaRPr>
          </a:p>
        </p:txBody>
      </p:sp>
      <p:pic>
        <p:nvPicPr>
          <p:cNvPr id="2054" name="Picture 6"/>
          <p:cNvPicPr>
            <a:picLocks noChangeAspect="1" noChangeArrowheads="1"/>
          </p:cNvPicPr>
          <p:nvPr/>
        </p:nvPicPr>
        <p:blipFill>
          <a:blip r:embed="rId6" cstate="print"/>
          <a:srcRect/>
          <a:stretch>
            <a:fillRect/>
          </a:stretch>
        </p:blipFill>
        <p:spPr bwMode="auto">
          <a:xfrm>
            <a:off x="1403648" y="4797152"/>
            <a:ext cx="3168352" cy="1830603"/>
          </a:xfrm>
          <a:prstGeom prst="rect">
            <a:avLst/>
          </a:prstGeom>
          <a:noFill/>
          <a:ln w="9525">
            <a:noFill/>
            <a:miter lim="800000"/>
            <a:headEnd/>
            <a:tailEnd/>
          </a:ln>
        </p:spPr>
      </p:pic>
      <p:sp>
        <p:nvSpPr>
          <p:cNvPr id="13" name="CasellaDiTesto 12"/>
          <p:cNvSpPr txBox="1"/>
          <p:nvPr/>
        </p:nvSpPr>
        <p:spPr>
          <a:xfrm>
            <a:off x="1403648" y="3140968"/>
            <a:ext cx="3888432" cy="1477328"/>
          </a:xfrm>
          <a:prstGeom prst="rect">
            <a:avLst/>
          </a:prstGeom>
          <a:noFill/>
        </p:spPr>
        <p:txBody>
          <a:bodyPr wrap="square" rtlCol="0">
            <a:spAutoFit/>
          </a:bodyPr>
          <a:lstStyle/>
          <a:p>
            <a:r>
              <a:rPr lang="it-IT" b="1" dirty="0" smtClean="0">
                <a:latin typeface="Arial" pitchFamily="34" charset="0"/>
                <a:cs typeface="Arial" pitchFamily="34" charset="0"/>
              </a:rPr>
              <a:t>Pozzetto allacciamento linea di distribuzione nei nodi con:</a:t>
            </a:r>
          </a:p>
          <a:p>
            <a:r>
              <a:rPr lang="it-IT" b="1" dirty="0" smtClean="0">
                <a:latin typeface="Arial" pitchFamily="34" charset="0"/>
                <a:cs typeface="Arial" pitchFamily="34" charset="0"/>
              </a:rPr>
              <a:t>.-valvole / saracinesche</a:t>
            </a:r>
          </a:p>
          <a:p>
            <a:r>
              <a:rPr lang="it-IT" b="1" dirty="0" smtClean="0">
                <a:latin typeface="Arial" pitchFamily="34" charset="0"/>
                <a:cs typeface="Arial" pitchFamily="34" charset="0"/>
              </a:rPr>
              <a:t>.-filtro impurità di linea</a:t>
            </a:r>
          </a:p>
          <a:p>
            <a:r>
              <a:rPr lang="it-IT" b="1" dirty="0" smtClean="0">
                <a:latin typeface="Arial" pitchFamily="34" charset="0"/>
                <a:cs typeface="Arial" pitchFamily="34" charset="0"/>
              </a:rPr>
              <a:t>.-contatore volumetrico consumi</a:t>
            </a:r>
            <a:endParaRPr lang="it-IT" b="1" dirty="0">
              <a:latin typeface="Arial" pitchFamily="34" charset="0"/>
              <a:cs typeface="Arial" pitchFamily="34" charset="0"/>
            </a:endParaRPr>
          </a:p>
        </p:txBody>
      </p:sp>
      <p:pic>
        <p:nvPicPr>
          <p:cNvPr id="15" name="Picture 3"/>
          <p:cNvPicPr>
            <a:picLocks noChangeAspect="1" noChangeArrowheads="1"/>
          </p:cNvPicPr>
          <p:nvPr/>
        </p:nvPicPr>
        <p:blipFill>
          <a:blip r:embed="rId7" cstate="print"/>
          <a:srcRect/>
          <a:stretch>
            <a:fillRect/>
          </a:stretch>
        </p:blipFill>
        <p:spPr bwMode="auto">
          <a:xfrm>
            <a:off x="0" y="764704"/>
            <a:ext cx="1835696" cy="159680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692696"/>
            <a:ext cx="1447800" cy="12573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08104" y="3861048"/>
            <a:ext cx="3303587" cy="2376264"/>
          </a:xfrm>
          <a:prstGeom prst="rect">
            <a:avLst/>
          </a:prstGeom>
          <a:noFill/>
          <a:ln w="9525">
            <a:noFill/>
            <a:miter lim="800000"/>
            <a:headEnd/>
            <a:tailEnd/>
          </a:ln>
        </p:spPr>
      </p:pic>
      <p:sp>
        <p:nvSpPr>
          <p:cNvPr id="8" name="CasellaDiTesto 7"/>
          <p:cNvSpPr txBox="1"/>
          <p:nvPr/>
        </p:nvSpPr>
        <p:spPr>
          <a:xfrm>
            <a:off x="467544" y="3861048"/>
            <a:ext cx="4824536" cy="2616101"/>
          </a:xfrm>
          <a:prstGeom prst="rect">
            <a:avLst/>
          </a:prstGeom>
          <a:noFill/>
        </p:spPr>
        <p:txBody>
          <a:bodyPr wrap="square" rtlCol="0">
            <a:spAutoFit/>
          </a:bodyPr>
          <a:lstStyle/>
          <a:p>
            <a:pPr algn="just"/>
            <a:r>
              <a:rPr lang="it-IT" b="1" dirty="0" smtClean="0">
                <a:latin typeface="Arial" pitchFamily="34" charset="0"/>
                <a:cs typeface="Arial" pitchFamily="34" charset="0"/>
              </a:rPr>
              <a:t>Per limitate zone urbane circoscritte per una  specifica superficie. La distribuzione avviene attraverso torri piezometriche che devono assicurare ai piani più alti una pressione minima di </a:t>
            </a:r>
            <a:r>
              <a:rPr lang="it-IT" sz="2000" b="1" dirty="0" smtClean="0">
                <a:solidFill>
                  <a:srgbClr val="C00000"/>
                </a:solidFill>
                <a:latin typeface="Arial Black" pitchFamily="34" charset="0"/>
                <a:cs typeface="Arial" pitchFamily="34" charset="0"/>
              </a:rPr>
              <a:t>2 bar</a:t>
            </a:r>
            <a:r>
              <a:rPr lang="it-IT" b="1" dirty="0" smtClean="0">
                <a:latin typeface="Arial" pitchFamily="34" charset="0"/>
                <a:cs typeface="Arial" pitchFamily="34" charset="0"/>
              </a:rPr>
              <a:t>.</a:t>
            </a:r>
          </a:p>
          <a:p>
            <a:r>
              <a:rPr lang="it-IT" b="1" dirty="0" smtClean="0">
                <a:latin typeface="Arial" pitchFamily="34" charset="0"/>
                <a:cs typeface="Arial" pitchFamily="34" charset="0"/>
              </a:rPr>
              <a:t>Le torri piezometriche assicurano una  pressione ben equilibrata a tutte le utenze</a:t>
            </a:r>
          </a:p>
          <a:p>
            <a:r>
              <a:rPr lang="it-IT" b="1" dirty="0" smtClean="0">
                <a:latin typeface="Arial" pitchFamily="34" charset="0"/>
                <a:cs typeface="Arial" pitchFamily="34" charset="0"/>
              </a:rPr>
              <a:t>sia per le zone nell’anello centrale che nelle appendici  del medesimo</a:t>
            </a:r>
          </a:p>
        </p:txBody>
      </p:sp>
      <p:pic>
        <p:nvPicPr>
          <p:cNvPr id="1028" name="Picture 4"/>
          <p:cNvPicPr>
            <a:picLocks noChangeAspect="1" noChangeArrowheads="1"/>
          </p:cNvPicPr>
          <p:nvPr/>
        </p:nvPicPr>
        <p:blipFill>
          <a:blip r:embed="rId4" cstate="print"/>
          <a:srcRect/>
          <a:stretch>
            <a:fillRect/>
          </a:stretch>
        </p:blipFill>
        <p:spPr bwMode="auto">
          <a:xfrm>
            <a:off x="4283968" y="1052736"/>
            <a:ext cx="4724400" cy="24288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67544" y="2132856"/>
            <a:ext cx="2781300" cy="1447800"/>
          </a:xfrm>
          <a:prstGeom prst="rect">
            <a:avLst/>
          </a:prstGeom>
          <a:noFill/>
          <a:ln w="9525">
            <a:noFill/>
            <a:miter lim="800000"/>
            <a:headEnd/>
            <a:tailEnd/>
          </a:ln>
        </p:spPr>
      </p:pic>
      <p:cxnSp>
        <p:nvCxnSpPr>
          <p:cNvPr id="12" name="Connettore 1 11"/>
          <p:cNvCxnSpPr/>
          <p:nvPr/>
        </p:nvCxnSpPr>
        <p:spPr>
          <a:xfrm flipH="1">
            <a:off x="3059832" y="1412776"/>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3131840" y="836712"/>
            <a:ext cx="1152128" cy="369332"/>
          </a:xfrm>
          <a:prstGeom prst="rect">
            <a:avLst/>
          </a:prstGeom>
          <a:noFill/>
        </p:spPr>
        <p:txBody>
          <a:bodyPr wrap="square" rtlCol="0">
            <a:spAutoFit/>
          </a:bodyPr>
          <a:lstStyle/>
          <a:p>
            <a:r>
              <a:rPr lang="it-IT" b="1" dirty="0" err="1" smtClean="0">
                <a:latin typeface="Arial" pitchFamily="34" charset="0"/>
                <a:cs typeface="Arial" pitchFamily="34" charset="0"/>
              </a:rPr>
              <a:t>H=</a:t>
            </a:r>
            <a:r>
              <a:rPr lang="it-IT" b="1" dirty="0" smtClean="0">
                <a:latin typeface="Arial" pitchFamily="34" charset="0"/>
                <a:cs typeface="Arial" pitchFamily="34" charset="0"/>
              </a:rPr>
              <a:t> </a:t>
            </a:r>
            <a:r>
              <a:rPr lang="it-IT" b="1" dirty="0" err="1" smtClean="0">
                <a:latin typeface="Arial" pitchFamily="34" charset="0"/>
                <a:cs typeface="Arial" pitchFamily="34" charset="0"/>
              </a:rPr>
              <a:t>60m</a:t>
            </a:r>
            <a:endParaRPr lang="it-IT" b="1" dirty="0">
              <a:latin typeface="Arial" pitchFamily="34" charset="0"/>
              <a:cs typeface="Arial" pitchFamily="34" charset="0"/>
            </a:endParaRPr>
          </a:p>
        </p:txBody>
      </p:sp>
      <p:sp>
        <p:nvSpPr>
          <p:cNvPr id="14" name="Triangolo isoscele 13"/>
          <p:cNvSpPr/>
          <p:nvPr/>
        </p:nvSpPr>
        <p:spPr>
          <a:xfrm rot="10800000">
            <a:off x="3491880" y="1268760"/>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1 15"/>
          <p:cNvCxnSpPr/>
          <p:nvPr/>
        </p:nvCxnSpPr>
        <p:spPr>
          <a:xfrm>
            <a:off x="3419872" y="3140968"/>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riangolo isoscele 16"/>
          <p:cNvSpPr/>
          <p:nvPr/>
        </p:nvSpPr>
        <p:spPr>
          <a:xfrm rot="10800000">
            <a:off x="3563888" y="2996952"/>
            <a:ext cx="43204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3059832" y="2204864"/>
            <a:ext cx="1296144" cy="646331"/>
          </a:xfrm>
          <a:prstGeom prst="rect">
            <a:avLst/>
          </a:prstGeom>
          <a:noFill/>
        </p:spPr>
        <p:txBody>
          <a:bodyPr wrap="square" rtlCol="0">
            <a:spAutoFit/>
          </a:bodyPr>
          <a:lstStyle/>
          <a:p>
            <a:pPr algn="ctr"/>
            <a:r>
              <a:rPr lang="it-IT" b="1" dirty="0" smtClean="0">
                <a:latin typeface="Arial" pitchFamily="34" charset="0"/>
                <a:cs typeface="Arial" pitchFamily="34" charset="0"/>
              </a:rPr>
              <a:t>Pressione</a:t>
            </a:r>
          </a:p>
          <a:p>
            <a:pPr algn="ctr"/>
            <a:r>
              <a:rPr lang="it-IT" b="1" dirty="0" smtClean="0">
                <a:latin typeface="Arial" pitchFamily="34" charset="0"/>
                <a:cs typeface="Arial" pitchFamily="34" charset="0"/>
              </a:rPr>
              <a:t>6 bar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119" y="0"/>
            <a:ext cx="9186235"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4921</TotalTime>
  <Words>1572</Words>
  <Application>Microsoft Office PowerPoint</Application>
  <PresentationFormat>Presentazione su schermo (4:3)</PresentationFormat>
  <Paragraphs>175</Paragraphs>
  <Slides>52</Slides>
  <Notes>2</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Equinozio</vt:lpstr>
      <vt:lpstr>Tecnologie per la depurazione delle acque reflue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Autodepurazione delle acque</vt:lpstr>
      <vt:lpstr>Diapositiva 39</vt:lpstr>
      <vt:lpstr>Diapositiva 40</vt:lpstr>
      <vt:lpstr>Diapositiva 41</vt:lpstr>
      <vt:lpstr>Le acque reflue</vt:lpstr>
      <vt:lpstr>Diapositiva 43</vt:lpstr>
      <vt:lpstr>Diapositiva 44</vt:lpstr>
      <vt:lpstr>Diapositiva 45</vt:lpstr>
      <vt:lpstr>Diapositiva 46</vt:lpstr>
      <vt:lpstr>Diapositiva 47</vt:lpstr>
      <vt:lpstr>Diapositiva 48</vt:lpstr>
      <vt:lpstr>Diapositiva 49</vt:lpstr>
      <vt:lpstr>Diapositiva 50</vt:lpstr>
      <vt:lpstr>Diapositiva 51</vt:lpstr>
      <vt:lpstr>Tecnologie per la depurazione delle acque reflue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integrato dell’acqua</dc:title>
  <dc:creator>walder.armando@outlook.it</dc:creator>
  <cp:lastModifiedBy>utente</cp:lastModifiedBy>
  <cp:revision>487</cp:revision>
  <dcterms:created xsi:type="dcterms:W3CDTF">2020-06-17T17:20:40Z</dcterms:created>
  <dcterms:modified xsi:type="dcterms:W3CDTF">2023-09-10T05:58:27Z</dcterms:modified>
</cp:coreProperties>
</file>